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6" r:id="rId3"/>
    <p:sldId id="277" r:id="rId4"/>
    <p:sldId id="275" r:id="rId5"/>
    <p:sldId id="278" r:id="rId6"/>
    <p:sldId id="268" r:id="rId7"/>
    <p:sldId id="271" r:id="rId8"/>
    <p:sldId id="290" r:id="rId9"/>
    <p:sldId id="272" r:id="rId10"/>
    <p:sldId id="267" r:id="rId11"/>
    <p:sldId id="270" r:id="rId12"/>
    <p:sldId id="317" r:id="rId13"/>
    <p:sldId id="269" r:id="rId14"/>
    <p:sldId id="287" r:id="rId15"/>
    <p:sldId id="289" r:id="rId16"/>
    <p:sldId id="288" r:id="rId17"/>
    <p:sldId id="279" r:id="rId18"/>
    <p:sldId id="280" r:id="rId19"/>
    <p:sldId id="265" r:id="rId20"/>
    <p:sldId id="257" r:id="rId21"/>
    <p:sldId id="258" r:id="rId22"/>
    <p:sldId id="283" r:id="rId23"/>
    <p:sldId id="259" r:id="rId24"/>
    <p:sldId id="260" r:id="rId25"/>
    <p:sldId id="281" r:id="rId26"/>
    <p:sldId id="261" r:id="rId27"/>
    <p:sldId id="264" r:id="rId28"/>
    <p:sldId id="262" r:id="rId29"/>
    <p:sldId id="263" r:id="rId30"/>
    <p:sldId id="282" r:id="rId31"/>
    <p:sldId id="284" r:id="rId32"/>
    <p:sldId id="285" r:id="rId33"/>
    <p:sldId id="291" r:id="rId34"/>
    <p:sldId id="286" r:id="rId35"/>
    <p:sldId id="318" r:id="rId36"/>
    <p:sldId id="312" r:id="rId37"/>
    <p:sldId id="309" r:id="rId38"/>
    <p:sldId id="310" r:id="rId39"/>
    <p:sldId id="301" r:id="rId40"/>
    <p:sldId id="311" r:id="rId41"/>
    <p:sldId id="308" r:id="rId42"/>
    <p:sldId id="314" r:id="rId43"/>
    <p:sldId id="306" r:id="rId44"/>
    <p:sldId id="315" r:id="rId45"/>
    <p:sldId id="316" r:id="rId46"/>
    <p:sldId id="31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5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6">
        <a:alpha val="0"/>
      </a:schemeClr>
    </dgm:fillClrLst>
    <dgm:linClrLst meth="repeat">
      <a:schemeClr val="accent6">
        <a:alpha val="0"/>
      </a:schemeClr>
    </dgm:linClrLst>
    <dgm:effectClrLst/>
    <dgm:txLinClrLst/>
    <dgm:txFillClrLst meth="repeat"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89E7B-620F-4915-B9FC-E7EA3BD8AF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EC2EE79-EB0F-4F88-8FC2-60808E5A94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Gephi Network Visualization</a:t>
          </a:r>
        </a:p>
      </dgm:t>
    </dgm:pt>
    <dgm:pt modelId="{738D1A72-D132-43DA-8FE1-48FFA314958E}" type="parTrans" cxnId="{338CDA39-1EEC-4332-B3A7-30D36E365440}">
      <dgm:prSet/>
      <dgm:spPr/>
      <dgm:t>
        <a:bodyPr/>
        <a:lstStyle/>
        <a:p>
          <a:endParaRPr lang="en-US"/>
        </a:p>
      </dgm:t>
    </dgm:pt>
    <dgm:pt modelId="{B16487E6-E171-4273-9DA1-92CA8ACDBFEC}" type="sibTrans" cxnId="{338CDA39-1EEC-4332-B3A7-30D36E365440}">
      <dgm:prSet/>
      <dgm:spPr/>
      <dgm:t>
        <a:bodyPr/>
        <a:lstStyle/>
        <a:p>
          <a:endParaRPr lang="en-US"/>
        </a:p>
      </dgm:t>
    </dgm:pt>
    <dgm:pt modelId="{59C1C270-3F06-44F3-9954-3FFA829968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Statistical Analysis </a:t>
          </a:r>
        </a:p>
      </dgm:t>
    </dgm:pt>
    <dgm:pt modelId="{9C8953DD-C6F2-4862-9E38-C3684D113070}" type="parTrans" cxnId="{F3902D88-85E5-438C-8F46-D5D14A13DE32}">
      <dgm:prSet/>
      <dgm:spPr/>
      <dgm:t>
        <a:bodyPr/>
        <a:lstStyle/>
        <a:p>
          <a:endParaRPr lang="en-US"/>
        </a:p>
      </dgm:t>
    </dgm:pt>
    <dgm:pt modelId="{4D0EA447-5805-4F7E-BE61-7FBF60CBF76A}" type="sibTrans" cxnId="{F3902D88-85E5-438C-8F46-D5D14A13DE32}">
      <dgm:prSet/>
      <dgm:spPr/>
      <dgm:t>
        <a:bodyPr/>
        <a:lstStyle/>
        <a:p>
          <a:endParaRPr lang="en-US"/>
        </a:p>
      </dgm:t>
    </dgm:pt>
    <dgm:pt modelId="{017B5F50-F6F9-4445-9826-48A0C82CB3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Filtering Network</a:t>
          </a:r>
        </a:p>
      </dgm:t>
    </dgm:pt>
    <dgm:pt modelId="{92FE525E-408B-45ED-83F8-5590F2F4EFFD}" type="parTrans" cxnId="{9EE7A02E-8718-43DB-87AB-DDBE89B5EA09}">
      <dgm:prSet/>
      <dgm:spPr/>
      <dgm:t>
        <a:bodyPr/>
        <a:lstStyle/>
        <a:p>
          <a:endParaRPr lang="en-US"/>
        </a:p>
      </dgm:t>
    </dgm:pt>
    <dgm:pt modelId="{5162AA72-4263-480F-8D50-5E202247CFAC}" type="sibTrans" cxnId="{9EE7A02E-8718-43DB-87AB-DDBE89B5EA09}">
      <dgm:prSet/>
      <dgm:spPr/>
      <dgm:t>
        <a:bodyPr/>
        <a:lstStyle/>
        <a:p>
          <a:endParaRPr lang="en-US"/>
        </a:p>
      </dgm:t>
    </dgm:pt>
    <dgm:pt modelId="{6D3A9CE5-EFDF-48DB-B085-8204385B6435}" type="pres">
      <dgm:prSet presAssocID="{27489E7B-620F-4915-B9FC-E7EA3BD8AF36}" presName="root" presStyleCnt="0">
        <dgm:presLayoutVars>
          <dgm:dir/>
          <dgm:resizeHandles val="exact"/>
        </dgm:presLayoutVars>
      </dgm:prSet>
      <dgm:spPr/>
    </dgm:pt>
    <dgm:pt modelId="{4D174444-050C-4A65-B8E0-60795D04A3A9}" type="pres">
      <dgm:prSet presAssocID="{8EC2EE79-EB0F-4F88-8FC2-60808E5A9407}" presName="compNode" presStyleCnt="0"/>
      <dgm:spPr/>
    </dgm:pt>
    <dgm:pt modelId="{F5212E9E-16C7-403C-AA15-9393E7C4A226}" type="pres">
      <dgm:prSet presAssocID="{8EC2EE79-EB0F-4F88-8FC2-60808E5A9407}" presName="iconBgRect" presStyleLbl="bgShp" presStyleIdx="0" presStyleCnt="3"/>
      <dgm:spPr/>
    </dgm:pt>
    <dgm:pt modelId="{08FC6AD7-01E2-46DF-8AB1-A357AA71699B}" type="pres">
      <dgm:prSet presAssocID="{8EC2EE79-EB0F-4F88-8FC2-60808E5A94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CE37197-7F64-4981-A5FA-E892E43575A7}" type="pres">
      <dgm:prSet presAssocID="{8EC2EE79-EB0F-4F88-8FC2-60808E5A9407}" presName="spaceRect" presStyleCnt="0"/>
      <dgm:spPr/>
    </dgm:pt>
    <dgm:pt modelId="{39AD0DAE-4AD8-47B1-A043-27E31FE554DA}" type="pres">
      <dgm:prSet presAssocID="{8EC2EE79-EB0F-4F88-8FC2-60808E5A9407}" presName="textRect" presStyleLbl="revTx" presStyleIdx="0" presStyleCnt="3">
        <dgm:presLayoutVars>
          <dgm:chMax val="1"/>
          <dgm:chPref val="1"/>
        </dgm:presLayoutVars>
      </dgm:prSet>
      <dgm:spPr/>
    </dgm:pt>
    <dgm:pt modelId="{A1087F45-1E94-4D3E-9ED6-FABA4B6C66A4}" type="pres">
      <dgm:prSet presAssocID="{B16487E6-E171-4273-9DA1-92CA8ACDBFEC}" presName="sibTrans" presStyleCnt="0"/>
      <dgm:spPr/>
    </dgm:pt>
    <dgm:pt modelId="{84FAE628-1364-4E63-8A73-858328208863}" type="pres">
      <dgm:prSet presAssocID="{59C1C270-3F06-44F3-9954-3FFA82996877}" presName="compNode" presStyleCnt="0"/>
      <dgm:spPr/>
    </dgm:pt>
    <dgm:pt modelId="{6A5269DF-469D-45AF-BF38-C3F2D8ED8ED2}" type="pres">
      <dgm:prSet presAssocID="{59C1C270-3F06-44F3-9954-3FFA82996877}" presName="iconBgRect" presStyleLbl="bgShp" presStyleIdx="1" presStyleCnt="3"/>
      <dgm:spPr/>
    </dgm:pt>
    <dgm:pt modelId="{29183B08-E357-42DB-A8BA-C83FFB1EB6BB}" type="pres">
      <dgm:prSet presAssocID="{59C1C270-3F06-44F3-9954-3FFA829968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BF1ED8-C216-4FFF-9C11-A1EBC0EF72F7}" type="pres">
      <dgm:prSet presAssocID="{59C1C270-3F06-44F3-9954-3FFA82996877}" presName="spaceRect" presStyleCnt="0"/>
      <dgm:spPr/>
    </dgm:pt>
    <dgm:pt modelId="{CCF93AAC-7F28-4DE1-AF3B-B66FD69B4B4E}" type="pres">
      <dgm:prSet presAssocID="{59C1C270-3F06-44F3-9954-3FFA82996877}" presName="textRect" presStyleLbl="revTx" presStyleIdx="1" presStyleCnt="3">
        <dgm:presLayoutVars>
          <dgm:chMax val="1"/>
          <dgm:chPref val="1"/>
        </dgm:presLayoutVars>
      </dgm:prSet>
      <dgm:spPr/>
    </dgm:pt>
    <dgm:pt modelId="{F80C0915-C8C4-47EA-9D7C-E21DE23BEC35}" type="pres">
      <dgm:prSet presAssocID="{4D0EA447-5805-4F7E-BE61-7FBF60CBF76A}" presName="sibTrans" presStyleCnt="0"/>
      <dgm:spPr/>
    </dgm:pt>
    <dgm:pt modelId="{3730C272-2656-4E9C-B91C-F6E8C82DFE42}" type="pres">
      <dgm:prSet presAssocID="{017B5F50-F6F9-4445-9826-48A0C82CB352}" presName="compNode" presStyleCnt="0"/>
      <dgm:spPr/>
    </dgm:pt>
    <dgm:pt modelId="{4512D912-5239-40C8-9188-E4A9D8FCC263}" type="pres">
      <dgm:prSet presAssocID="{017B5F50-F6F9-4445-9826-48A0C82CB352}" presName="iconBgRect" presStyleLbl="bgShp" presStyleIdx="2" presStyleCnt="3"/>
      <dgm:spPr/>
    </dgm:pt>
    <dgm:pt modelId="{106AFC7E-6C62-45FF-BA19-4EC123C80370}" type="pres">
      <dgm:prSet presAssocID="{017B5F50-F6F9-4445-9826-48A0C82CB3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57FEAC5-35E2-473F-B0AB-5DC7E5756DB2}" type="pres">
      <dgm:prSet presAssocID="{017B5F50-F6F9-4445-9826-48A0C82CB352}" presName="spaceRect" presStyleCnt="0"/>
      <dgm:spPr/>
    </dgm:pt>
    <dgm:pt modelId="{E16A0610-8518-4304-8694-21AFC82D5A1B}" type="pres">
      <dgm:prSet presAssocID="{017B5F50-F6F9-4445-9826-48A0C82CB3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E7A02E-8718-43DB-87AB-DDBE89B5EA09}" srcId="{27489E7B-620F-4915-B9FC-E7EA3BD8AF36}" destId="{017B5F50-F6F9-4445-9826-48A0C82CB352}" srcOrd="2" destOrd="0" parTransId="{92FE525E-408B-45ED-83F8-5590F2F4EFFD}" sibTransId="{5162AA72-4263-480F-8D50-5E202247CFAC}"/>
    <dgm:cxn modelId="{338CDA39-1EEC-4332-B3A7-30D36E365440}" srcId="{27489E7B-620F-4915-B9FC-E7EA3BD8AF36}" destId="{8EC2EE79-EB0F-4F88-8FC2-60808E5A9407}" srcOrd="0" destOrd="0" parTransId="{738D1A72-D132-43DA-8FE1-48FFA314958E}" sibTransId="{B16487E6-E171-4273-9DA1-92CA8ACDBFEC}"/>
    <dgm:cxn modelId="{05771752-2CAC-40AE-997A-A56012F726A3}" type="presOf" srcId="{27489E7B-620F-4915-B9FC-E7EA3BD8AF36}" destId="{6D3A9CE5-EFDF-48DB-B085-8204385B6435}" srcOrd="0" destOrd="0" presId="urn:microsoft.com/office/officeart/2018/5/layout/IconCircleLabelList"/>
    <dgm:cxn modelId="{3ADECB73-FA35-41E7-955D-2C3C5A54B592}" type="presOf" srcId="{8EC2EE79-EB0F-4F88-8FC2-60808E5A9407}" destId="{39AD0DAE-4AD8-47B1-A043-27E31FE554DA}" srcOrd="0" destOrd="0" presId="urn:microsoft.com/office/officeart/2018/5/layout/IconCircleLabelList"/>
    <dgm:cxn modelId="{F3902D88-85E5-438C-8F46-D5D14A13DE32}" srcId="{27489E7B-620F-4915-B9FC-E7EA3BD8AF36}" destId="{59C1C270-3F06-44F3-9954-3FFA82996877}" srcOrd="1" destOrd="0" parTransId="{9C8953DD-C6F2-4862-9E38-C3684D113070}" sibTransId="{4D0EA447-5805-4F7E-BE61-7FBF60CBF76A}"/>
    <dgm:cxn modelId="{491F559D-6EB6-4254-90E2-BABFCE8C8979}" type="presOf" srcId="{59C1C270-3F06-44F3-9954-3FFA82996877}" destId="{CCF93AAC-7F28-4DE1-AF3B-B66FD69B4B4E}" srcOrd="0" destOrd="0" presId="urn:microsoft.com/office/officeart/2018/5/layout/IconCircleLabelList"/>
    <dgm:cxn modelId="{D0B151BF-2414-463B-9BA1-8CE5361FED73}" type="presOf" srcId="{017B5F50-F6F9-4445-9826-48A0C82CB352}" destId="{E16A0610-8518-4304-8694-21AFC82D5A1B}" srcOrd="0" destOrd="0" presId="urn:microsoft.com/office/officeart/2018/5/layout/IconCircleLabelList"/>
    <dgm:cxn modelId="{1078CB1E-1301-4A16-B178-D8A5F1EEB4E2}" type="presParOf" srcId="{6D3A9CE5-EFDF-48DB-B085-8204385B6435}" destId="{4D174444-050C-4A65-B8E0-60795D04A3A9}" srcOrd="0" destOrd="0" presId="urn:microsoft.com/office/officeart/2018/5/layout/IconCircleLabelList"/>
    <dgm:cxn modelId="{7A195277-7492-4D71-822B-248EAD2C1533}" type="presParOf" srcId="{4D174444-050C-4A65-B8E0-60795D04A3A9}" destId="{F5212E9E-16C7-403C-AA15-9393E7C4A226}" srcOrd="0" destOrd="0" presId="urn:microsoft.com/office/officeart/2018/5/layout/IconCircleLabelList"/>
    <dgm:cxn modelId="{FC806216-63F6-4B95-A669-7EF332B628D4}" type="presParOf" srcId="{4D174444-050C-4A65-B8E0-60795D04A3A9}" destId="{08FC6AD7-01E2-46DF-8AB1-A357AA71699B}" srcOrd="1" destOrd="0" presId="urn:microsoft.com/office/officeart/2018/5/layout/IconCircleLabelList"/>
    <dgm:cxn modelId="{FDD044C1-348C-4082-899A-77E5A0239074}" type="presParOf" srcId="{4D174444-050C-4A65-B8E0-60795D04A3A9}" destId="{5CE37197-7F64-4981-A5FA-E892E43575A7}" srcOrd="2" destOrd="0" presId="urn:microsoft.com/office/officeart/2018/5/layout/IconCircleLabelList"/>
    <dgm:cxn modelId="{6FACCC24-8A1B-484F-97A6-E6A49E228C44}" type="presParOf" srcId="{4D174444-050C-4A65-B8E0-60795D04A3A9}" destId="{39AD0DAE-4AD8-47B1-A043-27E31FE554DA}" srcOrd="3" destOrd="0" presId="urn:microsoft.com/office/officeart/2018/5/layout/IconCircleLabelList"/>
    <dgm:cxn modelId="{8B259A47-492F-409D-B699-15758D36E4BB}" type="presParOf" srcId="{6D3A9CE5-EFDF-48DB-B085-8204385B6435}" destId="{A1087F45-1E94-4D3E-9ED6-FABA4B6C66A4}" srcOrd="1" destOrd="0" presId="urn:microsoft.com/office/officeart/2018/5/layout/IconCircleLabelList"/>
    <dgm:cxn modelId="{FDE1AE38-A95F-4158-9F45-3F64F2F1EFA5}" type="presParOf" srcId="{6D3A9CE5-EFDF-48DB-B085-8204385B6435}" destId="{84FAE628-1364-4E63-8A73-858328208863}" srcOrd="2" destOrd="0" presId="urn:microsoft.com/office/officeart/2018/5/layout/IconCircleLabelList"/>
    <dgm:cxn modelId="{8535F25C-EF3B-4BA5-8A9F-A1B6FA735106}" type="presParOf" srcId="{84FAE628-1364-4E63-8A73-858328208863}" destId="{6A5269DF-469D-45AF-BF38-C3F2D8ED8ED2}" srcOrd="0" destOrd="0" presId="urn:microsoft.com/office/officeart/2018/5/layout/IconCircleLabelList"/>
    <dgm:cxn modelId="{4E38B062-9A0B-4ECD-BD23-CFA9CAF9C51E}" type="presParOf" srcId="{84FAE628-1364-4E63-8A73-858328208863}" destId="{29183B08-E357-42DB-A8BA-C83FFB1EB6BB}" srcOrd="1" destOrd="0" presId="urn:microsoft.com/office/officeart/2018/5/layout/IconCircleLabelList"/>
    <dgm:cxn modelId="{86027624-64D1-4CEE-A139-2C3B25D19FC2}" type="presParOf" srcId="{84FAE628-1364-4E63-8A73-858328208863}" destId="{64BF1ED8-C216-4FFF-9C11-A1EBC0EF72F7}" srcOrd="2" destOrd="0" presId="urn:microsoft.com/office/officeart/2018/5/layout/IconCircleLabelList"/>
    <dgm:cxn modelId="{084DDC93-A15A-4C3D-89DE-FDD5E6B8AAB2}" type="presParOf" srcId="{84FAE628-1364-4E63-8A73-858328208863}" destId="{CCF93AAC-7F28-4DE1-AF3B-B66FD69B4B4E}" srcOrd="3" destOrd="0" presId="urn:microsoft.com/office/officeart/2018/5/layout/IconCircleLabelList"/>
    <dgm:cxn modelId="{17A12FF7-26FD-4E70-A708-1CF1CA866C70}" type="presParOf" srcId="{6D3A9CE5-EFDF-48DB-B085-8204385B6435}" destId="{F80C0915-C8C4-47EA-9D7C-E21DE23BEC35}" srcOrd="3" destOrd="0" presId="urn:microsoft.com/office/officeart/2018/5/layout/IconCircleLabelList"/>
    <dgm:cxn modelId="{30BE5550-06C1-4018-850C-00D17241B56E}" type="presParOf" srcId="{6D3A9CE5-EFDF-48DB-B085-8204385B6435}" destId="{3730C272-2656-4E9C-B91C-F6E8C82DFE42}" srcOrd="4" destOrd="0" presId="urn:microsoft.com/office/officeart/2018/5/layout/IconCircleLabelList"/>
    <dgm:cxn modelId="{4D77B0F5-2560-4D58-9FAB-98BF20D93638}" type="presParOf" srcId="{3730C272-2656-4E9C-B91C-F6E8C82DFE42}" destId="{4512D912-5239-40C8-9188-E4A9D8FCC263}" srcOrd="0" destOrd="0" presId="urn:microsoft.com/office/officeart/2018/5/layout/IconCircleLabelList"/>
    <dgm:cxn modelId="{0B4E868E-183D-4B17-BCBD-3ABBC6CF677F}" type="presParOf" srcId="{3730C272-2656-4E9C-B91C-F6E8C82DFE42}" destId="{106AFC7E-6C62-45FF-BA19-4EC123C80370}" srcOrd="1" destOrd="0" presId="urn:microsoft.com/office/officeart/2018/5/layout/IconCircleLabelList"/>
    <dgm:cxn modelId="{6AC37ED7-F5BE-4BB1-9F29-1A3EC4B27AD4}" type="presParOf" srcId="{3730C272-2656-4E9C-B91C-F6E8C82DFE42}" destId="{157FEAC5-35E2-473F-B0AB-5DC7E5756DB2}" srcOrd="2" destOrd="0" presId="urn:microsoft.com/office/officeart/2018/5/layout/IconCircleLabelList"/>
    <dgm:cxn modelId="{2F54725F-E303-4C23-949F-A56D90C36009}" type="presParOf" srcId="{3730C272-2656-4E9C-B91C-F6E8C82DFE42}" destId="{E16A0610-8518-4304-8694-21AFC82D5A1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489E7B-620F-4915-B9FC-E7EA3BD8AF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EC2EE79-EB0F-4F88-8FC2-60808E5A9407}">
      <dgm:prSet/>
      <dgm:spPr/>
      <dgm:t>
        <a:bodyPr/>
        <a:lstStyle/>
        <a:p>
          <a:pPr>
            <a:defRPr cap="all"/>
          </a:pPr>
          <a:r>
            <a:rPr lang="en-US"/>
            <a:t>Gephi Network Visualization</a:t>
          </a:r>
        </a:p>
      </dgm:t>
    </dgm:pt>
    <dgm:pt modelId="{738D1A72-D132-43DA-8FE1-48FFA314958E}" type="parTrans" cxnId="{338CDA39-1EEC-4332-B3A7-30D36E365440}">
      <dgm:prSet/>
      <dgm:spPr/>
      <dgm:t>
        <a:bodyPr/>
        <a:lstStyle/>
        <a:p>
          <a:endParaRPr lang="en-US"/>
        </a:p>
      </dgm:t>
    </dgm:pt>
    <dgm:pt modelId="{B16487E6-E171-4273-9DA1-92CA8ACDBFEC}" type="sibTrans" cxnId="{338CDA39-1EEC-4332-B3A7-30D36E365440}">
      <dgm:prSet/>
      <dgm:spPr/>
      <dgm:t>
        <a:bodyPr/>
        <a:lstStyle/>
        <a:p>
          <a:endParaRPr lang="en-US"/>
        </a:p>
      </dgm:t>
    </dgm:pt>
    <dgm:pt modelId="{59C1C270-3F06-44F3-9954-3FFA82996877}">
      <dgm:prSet/>
      <dgm:spPr/>
      <dgm:t>
        <a:bodyPr/>
        <a:lstStyle/>
        <a:p>
          <a:pPr>
            <a:defRPr cap="all"/>
          </a:pPr>
          <a:r>
            <a:rPr lang="en-US"/>
            <a:t>Statistical Analysis </a:t>
          </a:r>
        </a:p>
      </dgm:t>
    </dgm:pt>
    <dgm:pt modelId="{9C8953DD-C6F2-4862-9E38-C3684D113070}" type="parTrans" cxnId="{F3902D88-85E5-438C-8F46-D5D14A13DE32}">
      <dgm:prSet/>
      <dgm:spPr/>
      <dgm:t>
        <a:bodyPr/>
        <a:lstStyle/>
        <a:p>
          <a:endParaRPr lang="en-US"/>
        </a:p>
      </dgm:t>
    </dgm:pt>
    <dgm:pt modelId="{4D0EA447-5805-4F7E-BE61-7FBF60CBF76A}" type="sibTrans" cxnId="{F3902D88-85E5-438C-8F46-D5D14A13DE32}">
      <dgm:prSet/>
      <dgm:spPr/>
      <dgm:t>
        <a:bodyPr/>
        <a:lstStyle/>
        <a:p>
          <a:endParaRPr lang="en-US"/>
        </a:p>
      </dgm:t>
    </dgm:pt>
    <dgm:pt modelId="{017B5F50-F6F9-4445-9826-48A0C82CB352}">
      <dgm:prSet/>
      <dgm:spPr/>
      <dgm:t>
        <a:bodyPr/>
        <a:lstStyle/>
        <a:p>
          <a:pPr>
            <a:defRPr cap="all"/>
          </a:pPr>
          <a:r>
            <a:rPr lang="en-US"/>
            <a:t>Filtering Network</a:t>
          </a:r>
        </a:p>
      </dgm:t>
    </dgm:pt>
    <dgm:pt modelId="{92FE525E-408B-45ED-83F8-5590F2F4EFFD}" type="parTrans" cxnId="{9EE7A02E-8718-43DB-87AB-DDBE89B5EA09}">
      <dgm:prSet/>
      <dgm:spPr/>
      <dgm:t>
        <a:bodyPr/>
        <a:lstStyle/>
        <a:p>
          <a:endParaRPr lang="en-US"/>
        </a:p>
      </dgm:t>
    </dgm:pt>
    <dgm:pt modelId="{5162AA72-4263-480F-8D50-5E202247CFAC}" type="sibTrans" cxnId="{9EE7A02E-8718-43DB-87AB-DDBE89B5EA09}">
      <dgm:prSet/>
      <dgm:spPr/>
      <dgm:t>
        <a:bodyPr/>
        <a:lstStyle/>
        <a:p>
          <a:endParaRPr lang="en-US"/>
        </a:p>
      </dgm:t>
    </dgm:pt>
    <dgm:pt modelId="{6D3A9CE5-EFDF-48DB-B085-8204385B6435}" type="pres">
      <dgm:prSet presAssocID="{27489E7B-620F-4915-B9FC-E7EA3BD8AF36}" presName="root" presStyleCnt="0">
        <dgm:presLayoutVars>
          <dgm:dir/>
          <dgm:resizeHandles val="exact"/>
        </dgm:presLayoutVars>
      </dgm:prSet>
      <dgm:spPr/>
    </dgm:pt>
    <dgm:pt modelId="{4D174444-050C-4A65-B8E0-60795D04A3A9}" type="pres">
      <dgm:prSet presAssocID="{8EC2EE79-EB0F-4F88-8FC2-60808E5A9407}" presName="compNode" presStyleCnt="0"/>
      <dgm:spPr/>
    </dgm:pt>
    <dgm:pt modelId="{F5212E9E-16C7-403C-AA15-9393E7C4A226}" type="pres">
      <dgm:prSet presAssocID="{8EC2EE79-EB0F-4F88-8FC2-60808E5A9407}" presName="iconBgRect" presStyleLbl="bgShp" presStyleIdx="0" presStyleCnt="3"/>
      <dgm:spPr/>
    </dgm:pt>
    <dgm:pt modelId="{08FC6AD7-01E2-46DF-8AB1-A357AA71699B}" type="pres">
      <dgm:prSet presAssocID="{8EC2EE79-EB0F-4F88-8FC2-60808E5A94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CE37197-7F64-4981-A5FA-E892E43575A7}" type="pres">
      <dgm:prSet presAssocID="{8EC2EE79-EB0F-4F88-8FC2-60808E5A9407}" presName="spaceRect" presStyleCnt="0"/>
      <dgm:spPr/>
    </dgm:pt>
    <dgm:pt modelId="{39AD0DAE-4AD8-47B1-A043-27E31FE554DA}" type="pres">
      <dgm:prSet presAssocID="{8EC2EE79-EB0F-4F88-8FC2-60808E5A9407}" presName="textRect" presStyleLbl="revTx" presStyleIdx="0" presStyleCnt="3">
        <dgm:presLayoutVars>
          <dgm:chMax val="1"/>
          <dgm:chPref val="1"/>
        </dgm:presLayoutVars>
      </dgm:prSet>
      <dgm:spPr/>
    </dgm:pt>
    <dgm:pt modelId="{A1087F45-1E94-4D3E-9ED6-FABA4B6C66A4}" type="pres">
      <dgm:prSet presAssocID="{B16487E6-E171-4273-9DA1-92CA8ACDBFEC}" presName="sibTrans" presStyleCnt="0"/>
      <dgm:spPr/>
    </dgm:pt>
    <dgm:pt modelId="{84FAE628-1364-4E63-8A73-858328208863}" type="pres">
      <dgm:prSet presAssocID="{59C1C270-3F06-44F3-9954-3FFA82996877}" presName="compNode" presStyleCnt="0"/>
      <dgm:spPr/>
    </dgm:pt>
    <dgm:pt modelId="{6A5269DF-469D-45AF-BF38-C3F2D8ED8ED2}" type="pres">
      <dgm:prSet presAssocID="{59C1C270-3F06-44F3-9954-3FFA82996877}" presName="iconBgRect" presStyleLbl="bgShp" presStyleIdx="1" presStyleCnt="3"/>
      <dgm:spPr/>
    </dgm:pt>
    <dgm:pt modelId="{29183B08-E357-42DB-A8BA-C83FFB1EB6BB}" type="pres">
      <dgm:prSet presAssocID="{59C1C270-3F06-44F3-9954-3FFA829968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BF1ED8-C216-4FFF-9C11-A1EBC0EF72F7}" type="pres">
      <dgm:prSet presAssocID="{59C1C270-3F06-44F3-9954-3FFA82996877}" presName="spaceRect" presStyleCnt="0"/>
      <dgm:spPr/>
    </dgm:pt>
    <dgm:pt modelId="{CCF93AAC-7F28-4DE1-AF3B-B66FD69B4B4E}" type="pres">
      <dgm:prSet presAssocID="{59C1C270-3F06-44F3-9954-3FFA82996877}" presName="textRect" presStyleLbl="revTx" presStyleIdx="1" presStyleCnt="3">
        <dgm:presLayoutVars>
          <dgm:chMax val="1"/>
          <dgm:chPref val="1"/>
        </dgm:presLayoutVars>
      </dgm:prSet>
      <dgm:spPr/>
    </dgm:pt>
    <dgm:pt modelId="{F80C0915-C8C4-47EA-9D7C-E21DE23BEC35}" type="pres">
      <dgm:prSet presAssocID="{4D0EA447-5805-4F7E-BE61-7FBF60CBF76A}" presName="sibTrans" presStyleCnt="0"/>
      <dgm:spPr/>
    </dgm:pt>
    <dgm:pt modelId="{3730C272-2656-4E9C-B91C-F6E8C82DFE42}" type="pres">
      <dgm:prSet presAssocID="{017B5F50-F6F9-4445-9826-48A0C82CB352}" presName="compNode" presStyleCnt="0"/>
      <dgm:spPr/>
    </dgm:pt>
    <dgm:pt modelId="{4512D912-5239-40C8-9188-E4A9D8FCC263}" type="pres">
      <dgm:prSet presAssocID="{017B5F50-F6F9-4445-9826-48A0C82CB352}" presName="iconBgRect" presStyleLbl="bgShp" presStyleIdx="2" presStyleCnt="3"/>
      <dgm:spPr/>
    </dgm:pt>
    <dgm:pt modelId="{106AFC7E-6C62-45FF-BA19-4EC123C80370}" type="pres">
      <dgm:prSet presAssocID="{017B5F50-F6F9-4445-9826-48A0C82CB3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57FEAC5-35E2-473F-B0AB-5DC7E5756DB2}" type="pres">
      <dgm:prSet presAssocID="{017B5F50-F6F9-4445-9826-48A0C82CB352}" presName="spaceRect" presStyleCnt="0"/>
      <dgm:spPr/>
    </dgm:pt>
    <dgm:pt modelId="{E16A0610-8518-4304-8694-21AFC82D5A1B}" type="pres">
      <dgm:prSet presAssocID="{017B5F50-F6F9-4445-9826-48A0C82CB3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E7A02E-8718-43DB-87AB-DDBE89B5EA09}" srcId="{27489E7B-620F-4915-B9FC-E7EA3BD8AF36}" destId="{017B5F50-F6F9-4445-9826-48A0C82CB352}" srcOrd="2" destOrd="0" parTransId="{92FE525E-408B-45ED-83F8-5590F2F4EFFD}" sibTransId="{5162AA72-4263-480F-8D50-5E202247CFAC}"/>
    <dgm:cxn modelId="{338CDA39-1EEC-4332-B3A7-30D36E365440}" srcId="{27489E7B-620F-4915-B9FC-E7EA3BD8AF36}" destId="{8EC2EE79-EB0F-4F88-8FC2-60808E5A9407}" srcOrd="0" destOrd="0" parTransId="{738D1A72-D132-43DA-8FE1-48FFA314958E}" sibTransId="{B16487E6-E171-4273-9DA1-92CA8ACDBFEC}"/>
    <dgm:cxn modelId="{05771752-2CAC-40AE-997A-A56012F726A3}" type="presOf" srcId="{27489E7B-620F-4915-B9FC-E7EA3BD8AF36}" destId="{6D3A9CE5-EFDF-48DB-B085-8204385B6435}" srcOrd="0" destOrd="0" presId="urn:microsoft.com/office/officeart/2018/5/layout/IconCircleLabelList"/>
    <dgm:cxn modelId="{3ADECB73-FA35-41E7-955D-2C3C5A54B592}" type="presOf" srcId="{8EC2EE79-EB0F-4F88-8FC2-60808E5A9407}" destId="{39AD0DAE-4AD8-47B1-A043-27E31FE554DA}" srcOrd="0" destOrd="0" presId="urn:microsoft.com/office/officeart/2018/5/layout/IconCircleLabelList"/>
    <dgm:cxn modelId="{F3902D88-85E5-438C-8F46-D5D14A13DE32}" srcId="{27489E7B-620F-4915-B9FC-E7EA3BD8AF36}" destId="{59C1C270-3F06-44F3-9954-3FFA82996877}" srcOrd="1" destOrd="0" parTransId="{9C8953DD-C6F2-4862-9E38-C3684D113070}" sibTransId="{4D0EA447-5805-4F7E-BE61-7FBF60CBF76A}"/>
    <dgm:cxn modelId="{491F559D-6EB6-4254-90E2-BABFCE8C8979}" type="presOf" srcId="{59C1C270-3F06-44F3-9954-3FFA82996877}" destId="{CCF93AAC-7F28-4DE1-AF3B-B66FD69B4B4E}" srcOrd="0" destOrd="0" presId="urn:microsoft.com/office/officeart/2018/5/layout/IconCircleLabelList"/>
    <dgm:cxn modelId="{D0B151BF-2414-463B-9BA1-8CE5361FED73}" type="presOf" srcId="{017B5F50-F6F9-4445-9826-48A0C82CB352}" destId="{E16A0610-8518-4304-8694-21AFC82D5A1B}" srcOrd="0" destOrd="0" presId="urn:microsoft.com/office/officeart/2018/5/layout/IconCircleLabelList"/>
    <dgm:cxn modelId="{1078CB1E-1301-4A16-B178-D8A5F1EEB4E2}" type="presParOf" srcId="{6D3A9CE5-EFDF-48DB-B085-8204385B6435}" destId="{4D174444-050C-4A65-B8E0-60795D04A3A9}" srcOrd="0" destOrd="0" presId="urn:microsoft.com/office/officeart/2018/5/layout/IconCircleLabelList"/>
    <dgm:cxn modelId="{7A195277-7492-4D71-822B-248EAD2C1533}" type="presParOf" srcId="{4D174444-050C-4A65-B8E0-60795D04A3A9}" destId="{F5212E9E-16C7-403C-AA15-9393E7C4A226}" srcOrd="0" destOrd="0" presId="urn:microsoft.com/office/officeart/2018/5/layout/IconCircleLabelList"/>
    <dgm:cxn modelId="{FC806216-63F6-4B95-A669-7EF332B628D4}" type="presParOf" srcId="{4D174444-050C-4A65-B8E0-60795D04A3A9}" destId="{08FC6AD7-01E2-46DF-8AB1-A357AA71699B}" srcOrd="1" destOrd="0" presId="urn:microsoft.com/office/officeart/2018/5/layout/IconCircleLabelList"/>
    <dgm:cxn modelId="{FDD044C1-348C-4082-899A-77E5A0239074}" type="presParOf" srcId="{4D174444-050C-4A65-B8E0-60795D04A3A9}" destId="{5CE37197-7F64-4981-A5FA-E892E43575A7}" srcOrd="2" destOrd="0" presId="urn:microsoft.com/office/officeart/2018/5/layout/IconCircleLabelList"/>
    <dgm:cxn modelId="{6FACCC24-8A1B-484F-97A6-E6A49E228C44}" type="presParOf" srcId="{4D174444-050C-4A65-B8E0-60795D04A3A9}" destId="{39AD0DAE-4AD8-47B1-A043-27E31FE554DA}" srcOrd="3" destOrd="0" presId="urn:microsoft.com/office/officeart/2018/5/layout/IconCircleLabelList"/>
    <dgm:cxn modelId="{8B259A47-492F-409D-B699-15758D36E4BB}" type="presParOf" srcId="{6D3A9CE5-EFDF-48DB-B085-8204385B6435}" destId="{A1087F45-1E94-4D3E-9ED6-FABA4B6C66A4}" srcOrd="1" destOrd="0" presId="urn:microsoft.com/office/officeart/2018/5/layout/IconCircleLabelList"/>
    <dgm:cxn modelId="{FDE1AE38-A95F-4158-9F45-3F64F2F1EFA5}" type="presParOf" srcId="{6D3A9CE5-EFDF-48DB-B085-8204385B6435}" destId="{84FAE628-1364-4E63-8A73-858328208863}" srcOrd="2" destOrd="0" presId="urn:microsoft.com/office/officeart/2018/5/layout/IconCircleLabelList"/>
    <dgm:cxn modelId="{8535F25C-EF3B-4BA5-8A9F-A1B6FA735106}" type="presParOf" srcId="{84FAE628-1364-4E63-8A73-858328208863}" destId="{6A5269DF-469D-45AF-BF38-C3F2D8ED8ED2}" srcOrd="0" destOrd="0" presId="urn:microsoft.com/office/officeart/2018/5/layout/IconCircleLabelList"/>
    <dgm:cxn modelId="{4E38B062-9A0B-4ECD-BD23-CFA9CAF9C51E}" type="presParOf" srcId="{84FAE628-1364-4E63-8A73-858328208863}" destId="{29183B08-E357-42DB-A8BA-C83FFB1EB6BB}" srcOrd="1" destOrd="0" presId="urn:microsoft.com/office/officeart/2018/5/layout/IconCircleLabelList"/>
    <dgm:cxn modelId="{86027624-64D1-4CEE-A139-2C3B25D19FC2}" type="presParOf" srcId="{84FAE628-1364-4E63-8A73-858328208863}" destId="{64BF1ED8-C216-4FFF-9C11-A1EBC0EF72F7}" srcOrd="2" destOrd="0" presId="urn:microsoft.com/office/officeart/2018/5/layout/IconCircleLabelList"/>
    <dgm:cxn modelId="{084DDC93-A15A-4C3D-89DE-FDD5E6B8AAB2}" type="presParOf" srcId="{84FAE628-1364-4E63-8A73-858328208863}" destId="{CCF93AAC-7F28-4DE1-AF3B-B66FD69B4B4E}" srcOrd="3" destOrd="0" presId="urn:microsoft.com/office/officeart/2018/5/layout/IconCircleLabelList"/>
    <dgm:cxn modelId="{17A12FF7-26FD-4E70-A708-1CF1CA866C70}" type="presParOf" srcId="{6D3A9CE5-EFDF-48DB-B085-8204385B6435}" destId="{F80C0915-C8C4-47EA-9D7C-E21DE23BEC35}" srcOrd="3" destOrd="0" presId="urn:microsoft.com/office/officeart/2018/5/layout/IconCircleLabelList"/>
    <dgm:cxn modelId="{30BE5550-06C1-4018-850C-00D17241B56E}" type="presParOf" srcId="{6D3A9CE5-EFDF-48DB-B085-8204385B6435}" destId="{3730C272-2656-4E9C-B91C-F6E8C82DFE42}" srcOrd="4" destOrd="0" presId="urn:microsoft.com/office/officeart/2018/5/layout/IconCircleLabelList"/>
    <dgm:cxn modelId="{4D77B0F5-2560-4D58-9FAB-98BF20D93638}" type="presParOf" srcId="{3730C272-2656-4E9C-B91C-F6E8C82DFE42}" destId="{4512D912-5239-40C8-9188-E4A9D8FCC263}" srcOrd="0" destOrd="0" presId="urn:microsoft.com/office/officeart/2018/5/layout/IconCircleLabelList"/>
    <dgm:cxn modelId="{0B4E868E-183D-4B17-BCBD-3ABBC6CF677F}" type="presParOf" srcId="{3730C272-2656-4E9C-B91C-F6E8C82DFE42}" destId="{106AFC7E-6C62-45FF-BA19-4EC123C80370}" srcOrd="1" destOrd="0" presId="urn:microsoft.com/office/officeart/2018/5/layout/IconCircleLabelList"/>
    <dgm:cxn modelId="{6AC37ED7-F5BE-4BB1-9F29-1A3EC4B27AD4}" type="presParOf" srcId="{3730C272-2656-4E9C-B91C-F6E8C82DFE42}" destId="{157FEAC5-35E2-473F-B0AB-5DC7E5756DB2}" srcOrd="2" destOrd="0" presId="urn:microsoft.com/office/officeart/2018/5/layout/IconCircleLabelList"/>
    <dgm:cxn modelId="{2F54725F-E303-4C23-949F-A56D90C36009}" type="presParOf" srcId="{3730C272-2656-4E9C-B91C-F6E8C82DFE42}" destId="{E16A0610-8518-4304-8694-21AFC82D5A1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489E7B-620F-4915-B9FC-E7EA3BD8AF3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6_2" csCatId="accent6" phldr="1"/>
      <dgm:spPr/>
      <dgm:t>
        <a:bodyPr/>
        <a:lstStyle/>
        <a:p>
          <a:endParaRPr lang="en-US"/>
        </a:p>
      </dgm:t>
    </dgm:pt>
    <dgm:pt modelId="{8EC2EE79-EB0F-4F88-8FC2-60808E5A9407}">
      <dgm:prSet/>
      <dgm:spPr/>
      <dgm:t>
        <a:bodyPr/>
        <a:lstStyle/>
        <a:p>
          <a:pPr>
            <a:defRPr cap="all"/>
          </a:pPr>
          <a:r>
            <a:rPr lang="en-US"/>
            <a:t>Gephi Network Visualization</a:t>
          </a:r>
        </a:p>
      </dgm:t>
    </dgm:pt>
    <dgm:pt modelId="{738D1A72-D132-43DA-8FE1-48FFA314958E}" type="parTrans" cxnId="{338CDA39-1EEC-4332-B3A7-30D36E365440}">
      <dgm:prSet/>
      <dgm:spPr/>
      <dgm:t>
        <a:bodyPr/>
        <a:lstStyle/>
        <a:p>
          <a:endParaRPr lang="en-US"/>
        </a:p>
      </dgm:t>
    </dgm:pt>
    <dgm:pt modelId="{B16487E6-E171-4273-9DA1-92CA8ACDBFEC}" type="sibTrans" cxnId="{338CDA39-1EEC-4332-B3A7-30D36E365440}">
      <dgm:prSet/>
      <dgm:spPr/>
      <dgm:t>
        <a:bodyPr/>
        <a:lstStyle/>
        <a:p>
          <a:endParaRPr lang="en-US"/>
        </a:p>
      </dgm:t>
    </dgm:pt>
    <dgm:pt modelId="{59C1C270-3F06-44F3-9954-3FFA82996877}">
      <dgm:prSet/>
      <dgm:spPr/>
      <dgm:t>
        <a:bodyPr/>
        <a:lstStyle/>
        <a:p>
          <a:pPr>
            <a:defRPr cap="all"/>
          </a:pPr>
          <a:r>
            <a:rPr lang="en-US"/>
            <a:t>Statistical Analysis </a:t>
          </a:r>
        </a:p>
      </dgm:t>
    </dgm:pt>
    <dgm:pt modelId="{9C8953DD-C6F2-4862-9E38-C3684D113070}" type="parTrans" cxnId="{F3902D88-85E5-438C-8F46-D5D14A13DE32}">
      <dgm:prSet/>
      <dgm:spPr/>
      <dgm:t>
        <a:bodyPr/>
        <a:lstStyle/>
        <a:p>
          <a:endParaRPr lang="en-US"/>
        </a:p>
      </dgm:t>
    </dgm:pt>
    <dgm:pt modelId="{4D0EA447-5805-4F7E-BE61-7FBF60CBF76A}" type="sibTrans" cxnId="{F3902D88-85E5-438C-8F46-D5D14A13DE32}">
      <dgm:prSet/>
      <dgm:spPr/>
      <dgm:t>
        <a:bodyPr/>
        <a:lstStyle/>
        <a:p>
          <a:endParaRPr lang="en-US"/>
        </a:p>
      </dgm:t>
    </dgm:pt>
    <dgm:pt modelId="{017B5F50-F6F9-4445-9826-48A0C82CB352}">
      <dgm:prSet/>
      <dgm:spPr/>
      <dgm:t>
        <a:bodyPr/>
        <a:lstStyle/>
        <a:p>
          <a:pPr>
            <a:defRPr cap="all"/>
          </a:pPr>
          <a:r>
            <a:rPr lang="en-US"/>
            <a:t>Filtering Network</a:t>
          </a:r>
        </a:p>
      </dgm:t>
    </dgm:pt>
    <dgm:pt modelId="{92FE525E-408B-45ED-83F8-5590F2F4EFFD}" type="parTrans" cxnId="{9EE7A02E-8718-43DB-87AB-DDBE89B5EA09}">
      <dgm:prSet/>
      <dgm:spPr/>
      <dgm:t>
        <a:bodyPr/>
        <a:lstStyle/>
        <a:p>
          <a:endParaRPr lang="en-US"/>
        </a:p>
      </dgm:t>
    </dgm:pt>
    <dgm:pt modelId="{5162AA72-4263-480F-8D50-5E202247CFAC}" type="sibTrans" cxnId="{9EE7A02E-8718-43DB-87AB-DDBE89B5EA09}">
      <dgm:prSet/>
      <dgm:spPr/>
      <dgm:t>
        <a:bodyPr/>
        <a:lstStyle/>
        <a:p>
          <a:endParaRPr lang="en-US"/>
        </a:p>
      </dgm:t>
    </dgm:pt>
    <dgm:pt modelId="{6D3A9CE5-EFDF-48DB-B085-8204385B6435}" type="pres">
      <dgm:prSet presAssocID="{27489E7B-620F-4915-B9FC-E7EA3BD8AF36}" presName="root" presStyleCnt="0">
        <dgm:presLayoutVars>
          <dgm:dir/>
          <dgm:resizeHandles val="exact"/>
        </dgm:presLayoutVars>
      </dgm:prSet>
      <dgm:spPr/>
    </dgm:pt>
    <dgm:pt modelId="{4D174444-050C-4A65-B8E0-60795D04A3A9}" type="pres">
      <dgm:prSet presAssocID="{8EC2EE79-EB0F-4F88-8FC2-60808E5A9407}" presName="compNode" presStyleCnt="0"/>
      <dgm:spPr/>
    </dgm:pt>
    <dgm:pt modelId="{F5212E9E-16C7-403C-AA15-9393E7C4A226}" type="pres">
      <dgm:prSet presAssocID="{8EC2EE79-EB0F-4F88-8FC2-60808E5A9407}" presName="iconBgRect" presStyleLbl="bgShp" presStyleIdx="0" presStyleCnt="3"/>
      <dgm:spPr/>
    </dgm:pt>
    <dgm:pt modelId="{08FC6AD7-01E2-46DF-8AB1-A357AA71699B}" type="pres">
      <dgm:prSet presAssocID="{8EC2EE79-EB0F-4F88-8FC2-60808E5A94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CE37197-7F64-4981-A5FA-E892E43575A7}" type="pres">
      <dgm:prSet presAssocID="{8EC2EE79-EB0F-4F88-8FC2-60808E5A9407}" presName="spaceRect" presStyleCnt="0"/>
      <dgm:spPr/>
    </dgm:pt>
    <dgm:pt modelId="{39AD0DAE-4AD8-47B1-A043-27E31FE554DA}" type="pres">
      <dgm:prSet presAssocID="{8EC2EE79-EB0F-4F88-8FC2-60808E5A9407}" presName="textRect" presStyleLbl="revTx" presStyleIdx="0" presStyleCnt="3">
        <dgm:presLayoutVars>
          <dgm:chMax val="1"/>
          <dgm:chPref val="1"/>
        </dgm:presLayoutVars>
      </dgm:prSet>
      <dgm:spPr/>
    </dgm:pt>
    <dgm:pt modelId="{A1087F45-1E94-4D3E-9ED6-FABA4B6C66A4}" type="pres">
      <dgm:prSet presAssocID="{B16487E6-E171-4273-9DA1-92CA8ACDBFEC}" presName="sibTrans" presStyleCnt="0"/>
      <dgm:spPr/>
    </dgm:pt>
    <dgm:pt modelId="{84FAE628-1364-4E63-8A73-858328208863}" type="pres">
      <dgm:prSet presAssocID="{59C1C270-3F06-44F3-9954-3FFA82996877}" presName="compNode" presStyleCnt="0"/>
      <dgm:spPr/>
    </dgm:pt>
    <dgm:pt modelId="{6A5269DF-469D-45AF-BF38-C3F2D8ED8ED2}" type="pres">
      <dgm:prSet presAssocID="{59C1C270-3F06-44F3-9954-3FFA82996877}" presName="iconBgRect" presStyleLbl="bgShp" presStyleIdx="1" presStyleCnt="3"/>
      <dgm:spPr/>
    </dgm:pt>
    <dgm:pt modelId="{29183B08-E357-42DB-A8BA-C83FFB1EB6BB}" type="pres">
      <dgm:prSet presAssocID="{59C1C270-3F06-44F3-9954-3FFA829968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BF1ED8-C216-4FFF-9C11-A1EBC0EF72F7}" type="pres">
      <dgm:prSet presAssocID="{59C1C270-3F06-44F3-9954-3FFA82996877}" presName="spaceRect" presStyleCnt="0"/>
      <dgm:spPr/>
    </dgm:pt>
    <dgm:pt modelId="{CCF93AAC-7F28-4DE1-AF3B-B66FD69B4B4E}" type="pres">
      <dgm:prSet presAssocID="{59C1C270-3F06-44F3-9954-3FFA82996877}" presName="textRect" presStyleLbl="revTx" presStyleIdx="1" presStyleCnt="3">
        <dgm:presLayoutVars>
          <dgm:chMax val="1"/>
          <dgm:chPref val="1"/>
        </dgm:presLayoutVars>
      </dgm:prSet>
      <dgm:spPr/>
    </dgm:pt>
    <dgm:pt modelId="{F80C0915-C8C4-47EA-9D7C-E21DE23BEC35}" type="pres">
      <dgm:prSet presAssocID="{4D0EA447-5805-4F7E-BE61-7FBF60CBF76A}" presName="sibTrans" presStyleCnt="0"/>
      <dgm:spPr/>
    </dgm:pt>
    <dgm:pt modelId="{3730C272-2656-4E9C-B91C-F6E8C82DFE42}" type="pres">
      <dgm:prSet presAssocID="{017B5F50-F6F9-4445-9826-48A0C82CB352}" presName="compNode" presStyleCnt="0"/>
      <dgm:spPr/>
    </dgm:pt>
    <dgm:pt modelId="{4512D912-5239-40C8-9188-E4A9D8FCC263}" type="pres">
      <dgm:prSet presAssocID="{017B5F50-F6F9-4445-9826-48A0C82CB352}" presName="iconBgRect" presStyleLbl="bgShp" presStyleIdx="2" presStyleCnt="3"/>
      <dgm:spPr/>
    </dgm:pt>
    <dgm:pt modelId="{106AFC7E-6C62-45FF-BA19-4EC123C80370}" type="pres">
      <dgm:prSet presAssocID="{017B5F50-F6F9-4445-9826-48A0C82CB3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57FEAC5-35E2-473F-B0AB-5DC7E5756DB2}" type="pres">
      <dgm:prSet presAssocID="{017B5F50-F6F9-4445-9826-48A0C82CB352}" presName="spaceRect" presStyleCnt="0"/>
      <dgm:spPr/>
    </dgm:pt>
    <dgm:pt modelId="{E16A0610-8518-4304-8694-21AFC82D5A1B}" type="pres">
      <dgm:prSet presAssocID="{017B5F50-F6F9-4445-9826-48A0C82CB3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E7A02E-8718-43DB-87AB-DDBE89B5EA09}" srcId="{27489E7B-620F-4915-B9FC-E7EA3BD8AF36}" destId="{017B5F50-F6F9-4445-9826-48A0C82CB352}" srcOrd="2" destOrd="0" parTransId="{92FE525E-408B-45ED-83F8-5590F2F4EFFD}" sibTransId="{5162AA72-4263-480F-8D50-5E202247CFAC}"/>
    <dgm:cxn modelId="{338CDA39-1EEC-4332-B3A7-30D36E365440}" srcId="{27489E7B-620F-4915-B9FC-E7EA3BD8AF36}" destId="{8EC2EE79-EB0F-4F88-8FC2-60808E5A9407}" srcOrd="0" destOrd="0" parTransId="{738D1A72-D132-43DA-8FE1-48FFA314958E}" sibTransId="{B16487E6-E171-4273-9DA1-92CA8ACDBFEC}"/>
    <dgm:cxn modelId="{05771752-2CAC-40AE-997A-A56012F726A3}" type="presOf" srcId="{27489E7B-620F-4915-B9FC-E7EA3BD8AF36}" destId="{6D3A9CE5-EFDF-48DB-B085-8204385B6435}" srcOrd="0" destOrd="0" presId="urn:microsoft.com/office/officeart/2018/5/layout/IconCircleLabelList"/>
    <dgm:cxn modelId="{3ADECB73-FA35-41E7-955D-2C3C5A54B592}" type="presOf" srcId="{8EC2EE79-EB0F-4F88-8FC2-60808E5A9407}" destId="{39AD0DAE-4AD8-47B1-A043-27E31FE554DA}" srcOrd="0" destOrd="0" presId="urn:microsoft.com/office/officeart/2018/5/layout/IconCircleLabelList"/>
    <dgm:cxn modelId="{F3902D88-85E5-438C-8F46-D5D14A13DE32}" srcId="{27489E7B-620F-4915-B9FC-E7EA3BD8AF36}" destId="{59C1C270-3F06-44F3-9954-3FFA82996877}" srcOrd="1" destOrd="0" parTransId="{9C8953DD-C6F2-4862-9E38-C3684D113070}" sibTransId="{4D0EA447-5805-4F7E-BE61-7FBF60CBF76A}"/>
    <dgm:cxn modelId="{491F559D-6EB6-4254-90E2-BABFCE8C8979}" type="presOf" srcId="{59C1C270-3F06-44F3-9954-3FFA82996877}" destId="{CCF93AAC-7F28-4DE1-AF3B-B66FD69B4B4E}" srcOrd="0" destOrd="0" presId="urn:microsoft.com/office/officeart/2018/5/layout/IconCircleLabelList"/>
    <dgm:cxn modelId="{D0B151BF-2414-463B-9BA1-8CE5361FED73}" type="presOf" srcId="{017B5F50-F6F9-4445-9826-48A0C82CB352}" destId="{E16A0610-8518-4304-8694-21AFC82D5A1B}" srcOrd="0" destOrd="0" presId="urn:microsoft.com/office/officeart/2018/5/layout/IconCircleLabelList"/>
    <dgm:cxn modelId="{1078CB1E-1301-4A16-B178-D8A5F1EEB4E2}" type="presParOf" srcId="{6D3A9CE5-EFDF-48DB-B085-8204385B6435}" destId="{4D174444-050C-4A65-B8E0-60795D04A3A9}" srcOrd="0" destOrd="0" presId="urn:microsoft.com/office/officeart/2018/5/layout/IconCircleLabelList"/>
    <dgm:cxn modelId="{7A195277-7492-4D71-822B-248EAD2C1533}" type="presParOf" srcId="{4D174444-050C-4A65-B8E0-60795D04A3A9}" destId="{F5212E9E-16C7-403C-AA15-9393E7C4A226}" srcOrd="0" destOrd="0" presId="urn:microsoft.com/office/officeart/2018/5/layout/IconCircleLabelList"/>
    <dgm:cxn modelId="{FC806216-63F6-4B95-A669-7EF332B628D4}" type="presParOf" srcId="{4D174444-050C-4A65-B8E0-60795D04A3A9}" destId="{08FC6AD7-01E2-46DF-8AB1-A357AA71699B}" srcOrd="1" destOrd="0" presId="urn:microsoft.com/office/officeart/2018/5/layout/IconCircleLabelList"/>
    <dgm:cxn modelId="{FDD044C1-348C-4082-899A-77E5A0239074}" type="presParOf" srcId="{4D174444-050C-4A65-B8E0-60795D04A3A9}" destId="{5CE37197-7F64-4981-A5FA-E892E43575A7}" srcOrd="2" destOrd="0" presId="urn:microsoft.com/office/officeart/2018/5/layout/IconCircleLabelList"/>
    <dgm:cxn modelId="{6FACCC24-8A1B-484F-97A6-E6A49E228C44}" type="presParOf" srcId="{4D174444-050C-4A65-B8E0-60795D04A3A9}" destId="{39AD0DAE-4AD8-47B1-A043-27E31FE554DA}" srcOrd="3" destOrd="0" presId="urn:microsoft.com/office/officeart/2018/5/layout/IconCircleLabelList"/>
    <dgm:cxn modelId="{8B259A47-492F-409D-B699-15758D36E4BB}" type="presParOf" srcId="{6D3A9CE5-EFDF-48DB-B085-8204385B6435}" destId="{A1087F45-1E94-4D3E-9ED6-FABA4B6C66A4}" srcOrd="1" destOrd="0" presId="urn:microsoft.com/office/officeart/2018/5/layout/IconCircleLabelList"/>
    <dgm:cxn modelId="{FDE1AE38-A95F-4158-9F45-3F64F2F1EFA5}" type="presParOf" srcId="{6D3A9CE5-EFDF-48DB-B085-8204385B6435}" destId="{84FAE628-1364-4E63-8A73-858328208863}" srcOrd="2" destOrd="0" presId="urn:microsoft.com/office/officeart/2018/5/layout/IconCircleLabelList"/>
    <dgm:cxn modelId="{8535F25C-EF3B-4BA5-8A9F-A1B6FA735106}" type="presParOf" srcId="{84FAE628-1364-4E63-8A73-858328208863}" destId="{6A5269DF-469D-45AF-BF38-C3F2D8ED8ED2}" srcOrd="0" destOrd="0" presId="urn:microsoft.com/office/officeart/2018/5/layout/IconCircleLabelList"/>
    <dgm:cxn modelId="{4E38B062-9A0B-4ECD-BD23-CFA9CAF9C51E}" type="presParOf" srcId="{84FAE628-1364-4E63-8A73-858328208863}" destId="{29183B08-E357-42DB-A8BA-C83FFB1EB6BB}" srcOrd="1" destOrd="0" presId="urn:microsoft.com/office/officeart/2018/5/layout/IconCircleLabelList"/>
    <dgm:cxn modelId="{86027624-64D1-4CEE-A139-2C3B25D19FC2}" type="presParOf" srcId="{84FAE628-1364-4E63-8A73-858328208863}" destId="{64BF1ED8-C216-4FFF-9C11-A1EBC0EF72F7}" srcOrd="2" destOrd="0" presId="urn:microsoft.com/office/officeart/2018/5/layout/IconCircleLabelList"/>
    <dgm:cxn modelId="{084DDC93-A15A-4C3D-89DE-FDD5E6B8AAB2}" type="presParOf" srcId="{84FAE628-1364-4E63-8A73-858328208863}" destId="{CCF93AAC-7F28-4DE1-AF3B-B66FD69B4B4E}" srcOrd="3" destOrd="0" presId="urn:microsoft.com/office/officeart/2018/5/layout/IconCircleLabelList"/>
    <dgm:cxn modelId="{17A12FF7-26FD-4E70-A708-1CF1CA866C70}" type="presParOf" srcId="{6D3A9CE5-EFDF-48DB-B085-8204385B6435}" destId="{F80C0915-C8C4-47EA-9D7C-E21DE23BEC35}" srcOrd="3" destOrd="0" presId="urn:microsoft.com/office/officeart/2018/5/layout/IconCircleLabelList"/>
    <dgm:cxn modelId="{30BE5550-06C1-4018-850C-00D17241B56E}" type="presParOf" srcId="{6D3A9CE5-EFDF-48DB-B085-8204385B6435}" destId="{3730C272-2656-4E9C-B91C-F6E8C82DFE42}" srcOrd="4" destOrd="0" presId="urn:microsoft.com/office/officeart/2018/5/layout/IconCircleLabelList"/>
    <dgm:cxn modelId="{4D77B0F5-2560-4D58-9FAB-98BF20D93638}" type="presParOf" srcId="{3730C272-2656-4E9C-B91C-F6E8C82DFE42}" destId="{4512D912-5239-40C8-9188-E4A9D8FCC263}" srcOrd="0" destOrd="0" presId="urn:microsoft.com/office/officeart/2018/5/layout/IconCircleLabelList"/>
    <dgm:cxn modelId="{0B4E868E-183D-4B17-BCBD-3ABBC6CF677F}" type="presParOf" srcId="{3730C272-2656-4E9C-B91C-F6E8C82DFE42}" destId="{106AFC7E-6C62-45FF-BA19-4EC123C80370}" srcOrd="1" destOrd="0" presId="urn:microsoft.com/office/officeart/2018/5/layout/IconCircleLabelList"/>
    <dgm:cxn modelId="{6AC37ED7-F5BE-4BB1-9F29-1A3EC4B27AD4}" type="presParOf" srcId="{3730C272-2656-4E9C-B91C-F6E8C82DFE42}" destId="{157FEAC5-35E2-473F-B0AB-5DC7E5756DB2}" srcOrd="2" destOrd="0" presId="urn:microsoft.com/office/officeart/2018/5/layout/IconCircleLabelList"/>
    <dgm:cxn modelId="{2F54725F-E303-4C23-949F-A56D90C36009}" type="presParOf" srcId="{3730C272-2656-4E9C-B91C-F6E8C82DFE42}" destId="{E16A0610-8518-4304-8694-21AFC82D5A1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12E9E-16C7-403C-AA15-9393E7C4A226}">
      <dsp:nvSpPr>
        <dsp:cNvPr id="0" name=""/>
        <dsp:cNvSpPr/>
      </dsp:nvSpPr>
      <dsp:spPr>
        <a:xfrm>
          <a:off x="708495" y="404961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6AD7-01E2-46DF-8AB1-A357AA71699B}">
      <dsp:nvSpPr>
        <dsp:cNvPr id="0" name=""/>
        <dsp:cNvSpPr/>
      </dsp:nvSpPr>
      <dsp:spPr>
        <a:xfrm>
          <a:off x="1125307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D0DAE-4AD8-47B1-A043-27E31FE554DA}">
      <dsp:nvSpPr>
        <dsp:cNvPr id="0" name=""/>
        <dsp:cNvSpPr/>
      </dsp:nvSpPr>
      <dsp:spPr>
        <a:xfrm>
          <a:off x="83276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Gephi Network Visualization</a:t>
          </a:r>
        </a:p>
      </dsp:txBody>
      <dsp:txXfrm>
        <a:off x="83276" y="2969961"/>
        <a:ext cx="3206250" cy="720000"/>
      </dsp:txXfrm>
    </dsp:sp>
    <dsp:sp modelId="{6A5269DF-469D-45AF-BF38-C3F2D8ED8ED2}">
      <dsp:nvSpPr>
        <dsp:cNvPr id="0" name=""/>
        <dsp:cNvSpPr/>
      </dsp:nvSpPr>
      <dsp:spPr>
        <a:xfrm>
          <a:off x="4475838" y="404961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83B08-E357-42DB-A8BA-C83FFB1EB6BB}">
      <dsp:nvSpPr>
        <dsp:cNvPr id="0" name=""/>
        <dsp:cNvSpPr/>
      </dsp:nvSpPr>
      <dsp:spPr>
        <a:xfrm>
          <a:off x="4892651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93AAC-7F28-4DE1-AF3B-B66FD69B4B4E}">
      <dsp:nvSpPr>
        <dsp:cNvPr id="0" name=""/>
        <dsp:cNvSpPr/>
      </dsp:nvSpPr>
      <dsp:spPr>
        <a:xfrm>
          <a:off x="3850620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Statistical Analysis </a:t>
          </a:r>
        </a:p>
      </dsp:txBody>
      <dsp:txXfrm>
        <a:off x="3850620" y="2969961"/>
        <a:ext cx="3206250" cy="720000"/>
      </dsp:txXfrm>
    </dsp:sp>
    <dsp:sp modelId="{4512D912-5239-40C8-9188-E4A9D8FCC263}">
      <dsp:nvSpPr>
        <dsp:cNvPr id="0" name=""/>
        <dsp:cNvSpPr/>
      </dsp:nvSpPr>
      <dsp:spPr>
        <a:xfrm>
          <a:off x="8243182" y="404961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AFC7E-6C62-45FF-BA19-4EC123C80370}">
      <dsp:nvSpPr>
        <dsp:cNvPr id="0" name=""/>
        <dsp:cNvSpPr/>
      </dsp:nvSpPr>
      <dsp:spPr>
        <a:xfrm>
          <a:off x="8659995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A0610-8518-4304-8694-21AFC82D5A1B}">
      <dsp:nvSpPr>
        <dsp:cNvPr id="0" name=""/>
        <dsp:cNvSpPr/>
      </dsp:nvSpPr>
      <dsp:spPr>
        <a:xfrm>
          <a:off x="7617963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Filtering Network</a:t>
          </a:r>
        </a:p>
      </dsp:txBody>
      <dsp:txXfrm>
        <a:off x="7617963" y="2969961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12E9E-16C7-403C-AA15-9393E7C4A226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6AD7-01E2-46DF-8AB1-A357AA71699B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D0DAE-4AD8-47B1-A043-27E31FE554DA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Gephi Network Visualization</a:t>
          </a:r>
        </a:p>
      </dsp:txBody>
      <dsp:txXfrm>
        <a:off x="75768" y="3053772"/>
        <a:ext cx="3093750" cy="720000"/>
      </dsp:txXfrm>
    </dsp:sp>
    <dsp:sp modelId="{6A5269DF-469D-45AF-BF38-C3F2D8ED8ED2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83B08-E357-42DB-A8BA-C83FFB1EB6BB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93AAC-7F28-4DE1-AF3B-B66FD69B4B4E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Statistical Analysis </a:t>
          </a:r>
        </a:p>
      </dsp:txBody>
      <dsp:txXfrm>
        <a:off x="3710925" y="3053772"/>
        <a:ext cx="3093750" cy="720000"/>
      </dsp:txXfrm>
    </dsp:sp>
    <dsp:sp modelId="{4512D912-5239-40C8-9188-E4A9D8FCC263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AFC7E-6C62-45FF-BA19-4EC123C80370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A0610-8518-4304-8694-21AFC82D5A1B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Filtering Network</a:t>
          </a:r>
        </a:p>
      </dsp:txBody>
      <dsp:txXfrm>
        <a:off x="7346081" y="3053772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12E9E-16C7-403C-AA15-9393E7C4A226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C6AD7-01E2-46DF-8AB1-A357AA71699B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D0DAE-4AD8-47B1-A043-27E31FE554DA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Gephi Network Visualization</a:t>
          </a:r>
        </a:p>
      </dsp:txBody>
      <dsp:txXfrm>
        <a:off x="75768" y="3053772"/>
        <a:ext cx="3093750" cy="720000"/>
      </dsp:txXfrm>
    </dsp:sp>
    <dsp:sp modelId="{6A5269DF-469D-45AF-BF38-C3F2D8ED8ED2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83B08-E357-42DB-A8BA-C83FFB1EB6BB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93AAC-7F28-4DE1-AF3B-B66FD69B4B4E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Statistical Analysis </a:t>
          </a:r>
        </a:p>
      </dsp:txBody>
      <dsp:txXfrm>
        <a:off x="3710925" y="3053772"/>
        <a:ext cx="3093750" cy="720000"/>
      </dsp:txXfrm>
    </dsp:sp>
    <dsp:sp modelId="{4512D912-5239-40C8-9188-E4A9D8FCC263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6AFC7E-6C62-45FF-BA19-4EC123C80370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6A0610-8518-4304-8694-21AFC82D5A1B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Filtering Network</a:t>
          </a:r>
        </a:p>
      </dsp:txBody>
      <dsp:txXfrm>
        <a:off x="7346081" y="305377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CDFC-7361-49C4-B8AF-86A92EB8A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59B0C-E9D9-4D4B-B1A3-F91FA90F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894DD-E297-432C-A105-CD8C8F17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20FF-5C11-49E2-ABC0-24538C39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497A2-F01B-43E2-A57C-260F0C84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6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B02E-FFB7-4E1A-90E7-3627F96E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25FBEB-AB98-4301-AB21-88715DC77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BF779-0BBD-4868-BE81-FF7AE3BF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3B422-B1BC-4062-98A3-94EB37C8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36D2D-24B9-48FF-93EC-8319C9D1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6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4B535-647E-42D3-B773-696590ADE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0FD92-421A-4CA0-8327-02113E173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D6E17-0CD7-421C-A784-AE8DB1A33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6753D-8351-4FD4-B0B8-CCC19F32F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FFEA-1DD3-45F0-A3CA-5E4EA7C6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0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ADA1-8976-4A9C-9AC8-298022CF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6E58-0E78-4345-861D-7122080D0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0B12-C4D4-4164-B46E-2AA5C93F3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DAE43-4B81-4E6D-BA35-B26614A23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33D19-55ED-4CCA-8F02-038E7A42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654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89BB-475D-4F97-8095-52353925A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264E8-D982-4028-942A-86FB3E9E7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C5AE6-3E68-4D66-ADB2-56F1E816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F6CC8-B735-49DA-ABAE-8EB4E44C6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DF5E7-6D9A-46EF-8E42-341CE3B1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4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4A88-E8CB-4032-AF00-20DE2FBAD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41D91-3C55-4E38-83F6-DCAA8C35F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A2991-6B21-4259-A711-A24E2D2AF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C7981-3D3D-42C1-B1E7-AD597DC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E9CA8-35E6-44CC-BC37-2EB284A7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8475F-40E9-4ED3-8402-18ABB49A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3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11DC0-773A-4B58-84A9-3ACE17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443A2-E420-466F-89F1-EBB973F5E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18B13-82CA-41EB-8DB7-31F2A6B29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A9E81-D8D8-4592-B132-0D88EF876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7B395D-3FCD-4DA4-9A76-190997E3FB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2A7DA-F2C6-449D-B141-73840A13E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7AFD62-B526-42EB-8EB9-918FA0A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B4E86-5ED1-4EF1-BCB0-D253F475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6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5199-1EDB-4854-8FAF-D2B2B214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7C34DB-0339-4CED-9665-FBB44059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55147-11E9-4063-82AF-C2025EA0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F3842-79D7-4707-BBCE-658F1D712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784D4B-5AF3-49A9-8066-52BED53A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9B029-20AD-4A9E-B818-A2F5305D8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6A962-F0E0-4DF1-8A14-D9DE17E7A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7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57AA-9398-451F-A610-54C9E0E4F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CB53-75B7-449F-AA83-E825A2398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25096-FF57-40DE-A7DD-40D0924E4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EAC86-14C4-4247-862F-775460FB0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394DAA-2A30-4A6F-90A9-D7E3C0F5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5B640-5E9B-47CD-9901-4EF8282F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90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5165-2AFA-4068-BAED-E2F4C6DE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FE910-BAE5-4BD2-84C8-F6488E6BE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0928A-D24D-4C15-89D5-A9BB2BA38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D0AEC-EA4F-4E5F-AC03-E5B29A15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34500-591D-43CD-8DF1-DD863C57A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72D7E-3C26-4C0F-B2A5-907898EAC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1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7C043F-6BE2-413F-9432-8F7B09FA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CB295-DAB0-4255-A693-F911549C3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BF39-5E03-4DD9-93B4-115921662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8EB5A-4A4B-4194-BC47-1ED755EBEE40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577CF-C3FE-4C33-94AE-D69DD0E90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90D09-CDE5-414D-985B-6CAC26B46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D3D18-DF45-4FF0-B8A7-5E4EC3BA4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26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9C3D1A7-27CB-40E2-8FE0-E20C3E098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 r="63646"/>
          <a:stretch/>
        </p:blipFill>
        <p:spPr>
          <a:xfrm rot="16200000">
            <a:off x="2666117" y="-2718746"/>
            <a:ext cx="6856718" cy="1219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C0BA6-C064-4478-B603-F4CE891BC938}"/>
              </a:ext>
            </a:extLst>
          </p:cNvPr>
          <p:cNvSpPr txBox="1"/>
          <p:nvPr/>
        </p:nvSpPr>
        <p:spPr>
          <a:xfrm>
            <a:off x="185660" y="3341319"/>
            <a:ext cx="8539240" cy="8551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Group 2 : Network Analysis to Understand the Disease and Gene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7FCB7-7510-4B6F-A95C-4FCD38FDD373}"/>
              </a:ext>
            </a:extLst>
          </p:cNvPr>
          <p:cNvSpPr txBox="1"/>
          <p:nvPr/>
        </p:nvSpPr>
        <p:spPr>
          <a:xfrm>
            <a:off x="2957435" y="3768907"/>
            <a:ext cx="6096000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CNT5805-20Fall 0058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4BF0E-F62A-444F-8B21-6D71F860D6A1}"/>
              </a:ext>
            </a:extLst>
          </p:cNvPr>
          <p:cNvSpPr txBox="1"/>
          <p:nvPr/>
        </p:nvSpPr>
        <p:spPr>
          <a:xfrm>
            <a:off x="3457498" y="4190119"/>
            <a:ext cx="6096000" cy="4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t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Dec 2</a:t>
            </a:r>
            <a:r>
              <a:rPr lang="en-US" sz="2400" b="1" baseline="30000" dirty="0">
                <a:latin typeface="+mj-lt"/>
                <a:ea typeface="+mj-ea"/>
                <a:cs typeface="+mj-cs"/>
              </a:rPr>
              <a:t>nd</a:t>
            </a:r>
            <a:r>
              <a:rPr lang="en-US" sz="2400" b="1" dirty="0">
                <a:latin typeface="+mj-lt"/>
                <a:ea typeface="+mj-ea"/>
                <a:cs typeface="+mj-cs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C78A2-7516-4DBD-92C3-8720DF9E319E}"/>
              </a:ext>
            </a:extLst>
          </p:cNvPr>
          <p:cNvSpPr txBox="1"/>
          <p:nvPr/>
        </p:nvSpPr>
        <p:spPr>
          <a:xfrm>
            <a:off x="719138" y="5453063"/>
            <a:ext cx="210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Anwesh Praharaj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Shriram Sreedhar</a:t>
            </a:r>
          </a:p>
        </p:txBody>
      </p:sp>
    </p:spTree>
    <p:extLst>
      <p:ext uri="{BB962C8B-B14F-4D97-AF65-F5344CB8AC3E}">
        <p14:creationId xmlns:p14="http://schemas.microsoft.com/office/powerpoint/2010/main" val="138378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lower, clock&#10;&#10;Description automatically generated">
            <a:extLst>
              <a:ext uri="{FF2B5EF4-FFF2-40B4-BE49-F238E27FC236}">
                <a16:creationId xmlns:a16="http://schemas.microsoft.com/office/drawing/2014/main" id="{DFE6F383-D94C-4ABB-ADDC-E7DA005FF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8" y="536714"/>
            <a:ext cx="8592506" cy="58365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4E1C40-8E26-46BC-ACE9-D7E59364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1272" y="2723934"/>
            <a:ext cx="1897022" cy="1607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30A41-5A5C-46C7-B04C-46715BC95F82}"/>
              </a:ext>
            </a:extLst>
          </p:cNvPr>
          <p:cNvSpPr txBox="1"/>
          <p:nvPr/>
        </p:nvSpPr>
        <p:spPr>
          <a:xfrm>
            <a:off x="9368059" y="205651"/>
            <a:ext cx="133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Final Layout</a:t>
            </a:r>
          </a:p>
        </p:txBody>
      </p:sp>
    </p:spTree>
    <p:extLst>
      <p:ext uri="{BB962C8B-B14F-4D97-AF65-F5344CB8AC3E}">
        <p14:creationId xmlns:p14="http://schemas.microsoft.com/office/powerpoint/2010/main" val="261621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908AF-C29C-410B-8D8B-2EF2AD51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07" y="1255170"/>
            <a:ext cx="4923248" cy="3134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3A7E0E-5C6F-45B7-BE11-DF023CA97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05" y="4723846"/>
            <a:ext cx="4219575" cy="266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78EE6C-E26B-4D58-8A5F-52B9A1B98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698" y="3429000"/>
            <a:ext cx="3621510" cy="3231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2B06D-8D46-44E8-BBF4-C53FF3943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551" y="4723846"/>
            <a:ext cx="723900" cy="1647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5CF73D-3BD9-4AED-B7C0-D0C66D7BF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986325" y="-277099"/>
            <a:ext cx="3571875" cy="421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6ABFE6-DA1E-4E9F-8F5C-B32A32B6F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598" y="1202094"/>
            <a:ext cx="11811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0D4CF8-A614-476E-A0C2-8D02F8702F83}"/>
              </a:ext>
            </a:extLst>
          </p:cNvPr>
          <p:cNvSpPr txBox="1"/>
          <p:nvPr/>
        </p:nvSpPr>
        <p:spPr>
          <a:xfrm>
            <a:off x="4908883" y="41988"/>
            <a:ext cx="2537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16077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FECA10-7656-43A8-AAA4-BF5C7130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27" y="367748"/>
            <a:ext cx="4275178" cy="285253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7319F5-011F-4F04-B275-A3CDA93D2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384963"/>
              </p:ext>
            </p:extLst>
          </p:nvPr>
        </p:nvGraphicFramePr>
        <p:xfrm>
          <a:off x="934140" y="3819559"/>
          <a:ext cx="1574800" cy="2060575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365366211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693555082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 Score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560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MESH:D009336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0.011289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84847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MESH:D056486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0.011289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78871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MESH:D007674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65543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MESH:D007249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12855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MESH:D011297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25220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MESH:D015431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80908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MESH:D007859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0.011273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33428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MESH:D008569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0.011273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94092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MESH:D005234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0.011272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11336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MESH:D006973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0.011272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0082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B1F03F-1FF8-430F-B896-90BC74895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0743"/>
              </p:ext>
            </p:extLst>
          </p:nvPr>
        </p:nvGraphicFramePr>
        <p:xfrm>
          <a:off x="3255893" y="3819559"/>
          <a:ext cx="1257300" cy="206057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75948676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510210221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 Score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79007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P01375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09926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P42574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0.011268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37665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I6LPK7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0.011246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48052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B5MC21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8217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P10415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0.011237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61574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P01100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11823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A2A2V4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0.011201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95116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P28482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0.011198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68366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P04040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0.011196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58238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P05412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0.011195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47947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20BB612-0D99-4709-9170-A1EA49221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6" y="496955"/>
            <a:ext cx="6707748" cy="566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8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D8F56A-4D84-4DBE-B882-E1C5A6BD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6" y="212991"/>
            <a:ext cx="4285995" cy="2897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C59AB0-8836-43DF-B725-DBC10FA0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166" y="883914"/>
            <a:ext cx="5745823" cy="43119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8ED1C57-B9CA-425A-B5AA-A4F3CC86B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63165"/>
              </p:ext>
            </p:extLst>
          </p:nvPr>
        </p:nvGraphicFramePr>
        <p:xfrm>
          <a:off x="439876" y="3934895"/>
          <a:ext cx="1536700" cy="2060575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5760867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90118953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Authority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63450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MESH:D009336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79795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MESH:D056486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04355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MESH:D007249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0.036977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40499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MESH:D007674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12998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MESH:D011297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26283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MESH:D015431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0.036953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53326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MESH:D008569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0.036947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80338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MESH:D007859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0.036946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80669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MESH:D005234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642461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MESH:D006973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96226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3C2FC01-6A81-48B3-94CB-BC325FDB0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803509"/>
              </p:ext>
            </p:extLst>
          </p:nvPr>
        </p:nvGraphicFramePr>
        <p:xfrm>
          <a:off x="2662306" y="3934895"/>
          <a:ext cx="1231900" cy="206057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975531799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155920365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Authority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24050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P01375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18641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P42574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0.003438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4140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I6LPK7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0.003431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59718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B5MC21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0.003429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8354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P10415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0.003429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87242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P01100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0.003422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17146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A2A2V4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81055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P28482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52492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P04040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5642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P05412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690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70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640EE-F029-4277-89E4-5A4A1640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10" y="588944"/>
            <a:ext cx="3880873" cy="285001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248C87-3D64-4F00-B174-C824A2FAF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787809"/>
              </p:ext>
            </p:extLst>
          </p:nvPr>
        </p:nvGraphicFramePr>
        <p:xfrm>
          <a:off x="966787" y="3759717"/>
          <a:ext cx="1562100" cy="2060575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43164762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123065821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PageRank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1800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MESH:D007249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88333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MESH:D009336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0.000566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0460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MESH:D056486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0.000565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901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MESH:D008569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10828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MESH:D001943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42825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MESH:D011297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53413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MESH:D002471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51435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MESH:D007859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46317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MESH:D006965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00036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MESH:D007674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26955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840E07-22BC-4F08-B743-E872B66EA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41732"/>
              </p:ext>
            </p:extLst>
          </p:nvPr>
        </p:nvGraphicFramePr>
        <p:xfrm>
          <a:off x="3281914" y="3759717"/>
          <a:ext cx="1435100" cy="2060575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153806112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17513373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PageRank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64464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P01375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17082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P02458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76630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P01584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68380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P42574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51981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B5MC21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19093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A0A087WT22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2537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P04040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01314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P08684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37102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P01579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55718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P10145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00087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0ACF593-13CB-4805-A06A-80FB093F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767" y="1109662"/>
            <a:ext cx="4849446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0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87761-D23F-46D8-A3CA-4DC9CDE09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43" y="598627"/>
            <a:ext cx="3326124" cy="29170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BC2F8A-F8AD-42C2-8AC0-00044E51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453577" y="460310"/>
            <a:ext cx="3819525" cy="4724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FDFCD1-FAC2-44E7-A038-6AC429C40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462169"/>
              </p:ext>
            </p:extLst>
          </p:nvPr>
        </p:nvGraphicFramePr>
        <p:xfrm>
          <a:off x="892205" y="3969382"/>
          <a:ext cx="1536700" cy="2060575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284668623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5186210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34227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MESH:D005401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76293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MESH:D029503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81268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MESH:D007645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98080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MESH:C536990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78106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MESH:C537240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53251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MESH:C537081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60435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MESH:C567489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58957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MESH:C535396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90418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MESH:C567383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46278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MESH:D049068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20094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70AF55-C8A5-48A8-8D2F-9A8B455F7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028765"/>
              </p:ext>
            </p:extLst>
          </p:nvPr>
        </p:nvGraphicFramePr>
        <p:xfrm>
          <a:off x="3284375" y="3969382"/>
          <a:ext cx="1219200" cy="206057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3726529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67529908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27214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A6NJZ3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89459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H3BQB6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58925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Q8NGF6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24832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Q5T870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75376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Q9H343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26652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Q8N349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82412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Q6UWN8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28811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G3V1C2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72230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Q96RI8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67022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Q9GZY0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5040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E3491F-4684-43A6-8D8E-35E8FF108518}"/>
              </a:ext>
            </a:extLst>
          </p:cNvPr>
          <p:cNvSpPr txBox="1"/>
          <p:nvPr/>
        </p:nvSpPr>
        <p:spPr>
          <a:xfrm>
            <a:off x="4348163" y="404813"/>
            <a:ext cx="18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Leiden Algorithm </a:t>
            </a:r>
          </a:p>
        </p:txBody>
      </p:sp>
    </p:spTree>
    <p:extLst>
      <p:ext uri="{BB962C8B-B14F-4D97-AF65-F5344CB8AC3E}">
        <p14:creationId xmlns:p14="http://schemas.microsoft.com/office/powerpoint/2010/main" val="1578742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94D143-ABE0-49B1-B36E-0DDC9C149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71405"/>
              </p:ext>
            </p:extLst>
          </p:nvPr>
        </p:nvGraphicFramePr>
        <p:xfrm>
          <a:off x="1340702" y="1262682"/>
          <a:ext cx="3725820" cy="3746500"/>
        </p:xfrm>
        <a:graphic>
          <a:graphicData uri="http://schemas.openxmlformats.org/drawingml/2006/table">
            <a:tbl>
              <a:tblPr/>
              <a:tblGrid>
                <a:gridCol w="820364">
                  <a:extLst>
                    <a:ext uri="{9D8B030D-6E8A-4147-A177-3AD203B41FA5}">
                      <a16:colId xmlns:a16="http://schemas.microsoft.com/office/drawing/2014/main" val="1990647580"/>
                    </a:ext>
                  </a:extLst>
                </a:gridCol>
                <a:gridCol w="820364">
                  <a:extLst>
                    <a:ext uri="{9D8B030D-6E8A-4147-A177-3AD203B41FA5}">
                      <a16:colId xmlns:a16="http://schemas.microsoft.com/office/drawing/2014/main" val="2775262038"/>
                    </a:ext>
                  </a:extLst>
                </a:gridCol>
                <a:gridCol w="820364">
                  <a:extLst>
                    <a:ext uri="{9D8B030D-6E8A-4147-A177-3AD203B41FA5}">
                      <a16:colId xmlns:a16="http://schemas.microsoft.com/office/drawing/2014/main" val="2626803307"/>
                    </a:ext>
                  </a:extLst>
                </a:gridCol>
                <a:gridCol w="1264728">
                  <a:extLst>
                    <a:ext uri="{9D8B030D-6E8A-4147-A177-3AD203B41FA5}">
                      <a16:colId xmlns:a16="http://schemas.microsoft.com/office/drawing/2014/main" val="1295989893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PageRank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Authority Score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7151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P01375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98390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P01584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86518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P42574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0.003438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29624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B5MC21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0.003429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51325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A0A087WT22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0.003397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13417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P04040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51089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P08684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369916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P01579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97424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P10145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0.003393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00011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P02768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0.003393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1999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P10415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0.003429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34687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I6LPK7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0.003431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48897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A0A0C4DFU1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71171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P08183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0.003399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505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P14780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784212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P28482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351958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P27361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99974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A2A2V4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0.000088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34885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P13500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0.000088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0.003411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11692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5D46C4-6980-4276-B634-C3575C5EB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111526"/>
              </p:ext>
            </p:extLst>
          </p:nvPr>
        </p:nvGraphicFramePr>
        <p:xfrm>
          <a:off x="6341943" y="1262682"/>
          <a:ext cx="4509355" cy="4048760"/>
        </p:xfrm>
        <a:graphic>
          <a:graphicData uri="http://schemas.openxmlformats.org/drawingml/2006/table">
            <a:tbl>
              <a:tblPr/>
              <a:tblGrid>
                <a:gridCol w="1590256">
                  <a:extLst>
                    <a:ext uri="{9D8B030D-6E8A-4147-A177-3AD203B41FA5}">
                      <a16:colId xmlns:a16="http://schemas.microsoft.com/office/drawing/2014/main" val="2284892810"/>
                    </a:ext>
                  </a:extLst>
                </a:gridCol>
                <a:gridCol w="784235">
                  <a:extLst>
                    <a:ext uri="{9D8B030D-6E8A-4147-A177-3AD203B41FA5}">
                      <a16:colId xmlns:a16="http://schemas.microsoft.com/office/drawing/2014/main" val="4082052395"/>
                    </a:ext>
                  </a:extLst>
                </a:gridCol>
                <a:gridCol w="1045647">
                  <a:extLst>
                    <a:ext uri="{9D8B030D-6E8A-4147-A177-3AD203B41FA5}">
                      <a16:colId xmlns:a16="http://schemas.microsoft.com/office/drawing/2014/main" val="4084215678"/>
                    </a:ext>
                  </a:extLst>
                </a:gridCol>
                <a:gridCol w="1089217">
                  <a:extLst>
                    <a:ext uri="{9D8B030D-6E8A-4147-A177-3AD203B41FA5}">
                      <a16:colId xmlns:a16="http://schemas.microsoft.com/office/drawing/2014/main" val="2732548279"/>
                    </a:ext>
                  </a:extLst>
                </a:gridCol>
              </a:tblGrid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Label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Authority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pageranks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908712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MESH:D007249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17693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0.036977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965126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MESH:D009336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17683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0.000566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297030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MESH:D056486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17679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0.036999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0.000565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3922172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MESH:D008569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17550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0.036947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594211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MESH:D011297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17580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960742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MESH:D001943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17550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0.036932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217367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MESH:D002471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17497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0.036868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551317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MESH:D007859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17536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0.036946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8808504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MESH:D006965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17508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0.036902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057357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MESH:D007674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17576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03563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MESH:D003072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17486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0.036919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155407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MESH:D015431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17527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0.036953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605111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MESH:D048629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17325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0.036719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835048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MESH:D011471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17411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317821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MESH:D009369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17333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0.036818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176261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MESH:D008175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17237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0.036677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090655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MESH:D009374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17443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0.036861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721384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MESH:D005234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17494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0.036944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279618"/>
                  </a:ext>
                </a:extLst>
              </a:tr>
              <a:tr h="20243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MESH:D008113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17398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0.036822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0.000542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13764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EF7C6D9-CF99-45BB-B5ED-CB770F5EA2B4}"/>
              </a:ext>
            </a:extLst>
          </p:cNvPr>
          <p:cNvSpPr txBox="1"/>
          <p:nvPr/>
        </p:nvSpPr>
        <p:spPr>
          <a:xfrm>
            <a:off x="7632998" y="630908"/>
            <a:ext cx="157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20 Disease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E5773-CF67-483C-8913-7F133D29B28E}"/>
              </a:ext>
            </a:extLst>
          </p:cNvPr>
          <p:cNvSpPr txBox="1"/>
          <p:nvPr/>
        </p:nvSpPr>
        <p:spPr>
          <a:xfrm>
            <a:off x="2524419" y="618699"/>
            <a:ext cx="135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20 Gene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11EAD-ACF1-4F9E-BB47-ED5D9E7A72EA}"/>
              </a:ext>
            </a:extLst>
          </p:cNvPr>
          <p:cNvSpPr txBox="1"/>
          <p:nvPr/>
        </p:nvSpPr>
        <p:spPr>
          <a:xfrm>
            <a:off x="1455498" y="5556967"/>
            <a:ext cx="7783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top 20 Gene &amp; Disease by Page Rank , Degree and Authority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Disease-Disease Network </a:t>
            </a:r>
            <a:r>
              <a:rPr lang="en-US" dirty="0">
                <a:sym typeface="Wingdings" panose="05000000000000000000" pitchFamily="2" charset="2"/>
              </a:rPr>
              <a:t> Find all the Diseases associated with top 20 Gene.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Gene-Gene Network  Find all the genes associated with top 20 Disease.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7B6F9-5903-4FDD-84A7-E94AF8E60A65}"/>
              </a:ext>
            </a:extLst>
          </p:cNvPr>
          <p:cNvSpPr txBox="1"/>
          <p:nvPr/>
        </p:nvSpPr>
        <p:spPr>
          <a:xfrm>
            <a:off x="4862513" y="319088"/>
            <a:ext cx="172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Filtering Criteria</a:t>
            </a:r>
          </a:p>
        </p:txBody>
      </p:sp>
    </p:spTree>
    <p:extLst>
      <p:ext uri="{BB962C8B-B14F-4D97-AF65-F5344CB8AC3E}">
        <p14:creationId xmlns:p14="http://schemas.microsoft.com/office/powerpoint/2010/main" val="2492632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86F8A-9E81-4C8B-BF0C-AEAC59F391F8}"/>
              </a:ext>
            </a:extLst>
          </p:cNvPr>
          <p:cNvSpPr txBox="1"/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Disease – Disease Network </a:t>
            </a:r>
          </a:p>
          <a:p>
            <a:pPr marL="742950" lvl="1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BBB63BC-86DD-4F3C-AD47-832E710D96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81426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443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F93C0-53D6-454D-9078-63E6AA75057B}"/>
              </a:ext>
            </a:extLst>
          </p:cNvPr>
          <p:cNvSpPr txBox="1"/>
          <p:nvPr/>
        </p:nvSpPr>
        <p:spPr>
          <a:xfrm>
            <a:off x="842902" y="690465"/>
            <a:ext cx="193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Overview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8A19136-1BCA-4BCE-BE53-2791B9E78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762255"/>
              </p:ext>
            </p:extLst>
          </p:nvPr>
        </p:nvGraphicFramePr>
        <p:xfrm>
          <a:off x="2943085" y="608248"/>
          <a:ext cx="6502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6852790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441719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05878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4382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18896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505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BF0317-5D1C-4E4E-85FA-0130E0C1D615}"/>
              </a:ext>
            </a:extLst>
          </p:cNvPr>
          <p:cNvSpPr txBox="1"/>
          <p:nvPr/>
        </p:nvSpPr>
        <p:spPr>
          <a:xfrm>
            <a:off x="842902" y="2388773"/>
            <a:ext cx="13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Graph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25CD7E-2D5B-4C52-9ED1-23382C273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240" y="2032402"/>
            <a:ext cx="4967287" cy="40919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EF1F71-CBFF-47F0-8542-0C2644DA0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415" y="2573439"/>
            <a:ext cx="1611013" cy="9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6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10F0A-AFFB-43D9-AAC7-4A3B63EA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697" y="-63933"/>
            <a:ext cx="12175435" cy="3150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28448-4478-4E60-A70F-68A57D69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1252"/>
            <a:ext cx="12125737" cy="36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0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F59B6-3432-4351-9534-0D2227ED1947}"/>
              </a:ext>
            </a:extLst>
          </p:cNvPr>
          <p:cNvSpPr txBox="1"/>
          <p:nvPr/>
        </p:nvSpPr>
        <p:spPr>
          <a:xfrm>
            <a:off x="939800" y="889000"/>
            <a:ext cx="10337800" cy="269240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Summary</a:t>
            </a:r>
            <a:r>
              <a:rPr lang="en-US" dirty="0"/>
              <a:t> : -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Analyzed Disease-gene association network from the SNAP dataset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Disease are described as MESH (Medical subject heading) code and gene are described as UniProtIDs code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Included gene / disease vocabulary information from CTD database.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Found important nodes from Disease-Gene dataset to prepare below networks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Disease – Disease Network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/>
              <a:t>Gene – Gene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0ECC0-EFFF-40D9-9FE8-CCE9C3E269E2}"/>
              </a:ext>
            </a:extLst>
          </p:cNvPr>
          <p:cNvSpPr txBox="1"/>
          <p:nvPr/>
        </p:nvSpPr>
        <p:spPr>
          <a:xfrm>
            <a:off x="939800" y="3644900"/>
            <a:ext cx="10337800" cy="2298700"/>
          </a:xfrm>
          <a:prstGeom prst="rect">
            <a:avLst/>
          </a:prstGeom>
          <a:noFill/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u="sng" dirty="0"/>
              <a:t>Purpose : -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Our motivation for analyzing this dataset is to understand the relation between common disease associated with priority gene and common genes associated with priority diseases.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Here we are trying to segregate the network as per priority nodes but not as per functional area  ( specific category of disease or gene ) </a:t>
            </a:r>
          </a:p>
        </p:txBody>
      </p:sp>
    </p:spTree>
    <p:extLst>
      <p:ext uri="{BB962C8B-B14F-4D97-AF65-F5344CB8AC3E}">
        <p14:creationId xmlns:p14="http://schemas.microsoft.com/office/powerpoint/2010/main" val="2960045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automatically generated">
            <a:extLst>
              <a:ext uri="{FF2B5EF4-FFF2-40B4-BE49-F238E27FC236}">
                <a16:creationId xmlns:a16="http://schemas.microsoft.com/office/drawing/2014/main" id="{1508E9BE-F465-49AC-B9D7-93DCB591A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70" y="701115"/>
            <a:ext cx="2543217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flower, doughnut, sunflower, sitting&#10;&#10;Description automatically generated">
            <a:extLst>
              <a:ext uri="{FF2B5EF4-FFF2-40B4-BE49-F238E27FC236}">
                <a16:creationId xmlns:a16="http://schemas.microsoft.com/office/drawing/2014/main" id="{84247FFE-BA06-48E4-8DF6-B24C2D831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77" y="643467"/>
            <a:ext cx="2543217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78045C96-173A-4FF0-94DA-D0908F07C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68" y="3485345"/>
            <a:ext cx="2545862" cy="2545862"/>
          </a:xfrm>
          <a:prstGeom prst="rect">
            <a:avLst/>
          </a:prstGeom>
        </p:spPr>
      </p:pic>
      <p:pic>
        <p:nvPicPr>
          <p:cNvPr id="9" name="Picture 8" descr="A close up&#10;&#10;Description automatically generated">
            <a:extLst>
              <a:ext uri="{FF2B5EF4-FFF2-40B4-BE49-F238E27FC236}">
                <a16:creationId xmlns:a16="http://schemas.microsoft.com/office/drawing/2014/main" id="{C89695D7-2F35-4909-9820-5EFBC3981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68FCC2-18C2-4DC3-855A-EB275D83A754}"/>
              </a:ext>
            </a:extLst>
          </p:cNvPr>
          <p:cNvSpPr txBox="1"/>
          <p:nvPr/>
        </p:nvSpPr>
        <p:spPr>
          <a:xfrm>
            <a:off x="5000625" y="215143"/>
            <a:ext cx="178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Layouts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E6E83-BA57-48E0-9D5F-209B08F6F8E5}"/>
              </a:ext>
            </a:extLst>
          </p:cNvPr>
          <p:cNvSpPr txBox="1"/>
          <p:nvPr/>
        </p:nvSpPr>
        <p:spPr>
          <a:xfrm>
            <a:off x="7707486" y="3059666"/>
            <a:ext cx="226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Fruchterman Reingold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376CAA-7CE0-486D-9B83-E83EBA7CE1B2}"/>
              </a:ext>
            </a:extLst>
          </p:cNvPr>
          <p:cNvSpPr txBox="1"/>
          <p:nvPr/>
        </p:nvSpPr>
        <p:spPr>
          <a:xfrm>
            <a:off x="8434436" y="5855453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Yifan Hu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155ED-95EA-4F42-9E79-3FC7C038D46B}"/>
              </a:ext>
            </a:extLst>
          </p:cNvPr>
          <p:cNvSpPr txBox="1"/>
          <p:nvPr/>
        </p:nvSpPr>
        <p:spPr>
          <a:xfrm>
            <a:off x="3076623" y="5955465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Radial Axis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9174D-EDE0-4524-AE5F-805C56B63733}"/>
              </a:ext>
            </a:extLst>
          </p:cNvPr>
          <p:cNvSpPr txBox="1"/>
          <p:nvPr/>
        </p:nvSpPr>
        <p:spPr>
          <a:xfrm>
            <a:off x="2929419" y="3031493"/>
            <a:ext cx="104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OpenOrd</a:t>
            </a:r>
          </a:p>
        </p:txBody>
      </p:sp>
    </p:spTree>
    <p:extLst>
      <p:ext uri="{BB962C8B-B14F-4D97-AF65-F5344CB8AC3E}">
        <p14:creationId xmlns:p14="http://schemas.microsoft.com/office/powerpoint/2010/main" val="1718811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0EC978-8A49-4BFD-9634-13770EC8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825" y="332961"/>
            <a:ext cx="2264428" cy="1694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D2167D-73C3-4B1F-B6C3-7E98833C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383" y="2390360"/>
            <a:ext cx="2595312" cy="1590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079BB-B9E3-4E5F-B0AB-96EBF1E56AC8}"/>
              </a:ext>
            </a:extLst>
          </p:cNvPr>
          <p:cNvSpPr txBox="1"/>
          <p:nvPr/>
        </p:nvSpPr>
        <p:spPr>
          <a:xfrm>
            <a:off x="9748462" y="4876801"/>
            <a:ext cx="1719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Final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D75EA-A12F-4D57-B67C-7A0451BFD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27" y="0"/>
            <a:ext cx="8379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0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2B5E45-F783-40D7-8EEC-2D6BF5C05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2" y="0"/>
            <a:ext cx="765936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B48AD2-4FB2-49F3-AA1F-F82BDC24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463" y="1257867"/>
            <a:ext cx="2381157" cy="46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5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0A36C5-EC8F-41AC-B703-9F3360F4F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9" y="217420"/>
            <a:ext cx="4142074" cy="2975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B8869-68AF-4F7D-99B5-9A9F97EF9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06" y="479355"/>
            <a:ext cx="360045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9167F2-8302-4273-8136-E26BFB893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53" y="3551557"/>
            <a:ext cx="3629025" cy="30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7DE5B2-62A3-4C0C-A16A-64C1B155D80B}"/>
              </a:ext>
            </a:extLst>
          </p:cNvPr>
          <p:cNvSpPr txBox="1"/>
          <p:nvPr/>
        </p:nvSpPr>
        <p:spPr>
          <a:xfrm>
            <a:off x="4859407" y="90439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 Axis: Degree Value </a:t>
            </a:r>
          </a:p>
          <a:p>
            <a:r>
              <a:rPr lang="en-US" dirty="0"/>
              <a:t>Y Axis: Number of Nodes </a:t>
            </a:r>
          </a:p>
          <a:p>
            <a:endParaRPr lang="en-US" dirty="0"/>
          </a:p>
          <a:p>
            <a:r>
              <a:rPr lang="en-US" dirty="0"/>
              <a:t>It is a scale free network as the graph follow nearly power law.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1D865-06C1-4741-BBDB-E5D33222C202}"/>
              </a:ext>
            </a:extLst>
          </p:cNvPr>
          <p:cNvSpPr txBox="1"/>
          <p:nvPr/>
        </p:nvSpPr>
        <p:spPr>
          <a:xfrm>
            <a:off x="4994206" y="33807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Network diameter is 10, which means it would take 10 steps to traverse the graph between its two most distant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067FF-6229-4870-80F8-20C9E85A5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53" y="4027122"/>
            <a:ext cx="3290887" cy="2652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C0AD67-6896-4840-A56D-F5E28CEB6A34}"/>
              </a:ext>
            </a:extLst>
          </p:cNvPr>
          <p:cNvSpPr txBox="1"/>
          <p:nvPr/>
        </p:nvSpPr>
        <p:spPr>
          <a:xfrm>
            <a:off x="4586305" y="4753274"/>
            <a:ext cx="7357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Modularity measurement divide the network in communities. Here we have </a:t>
            </a:r>
          </a:p>
          <a:p>
            <a:r>
              <a:rPr lang="en-US" dirty="0"/>
              <a:t>7 modules.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07669A-500E-42B9-BC5D-B18B45DAF343}"/>
              </a:ext>
            </a:extLst>
          </p:cNvPr>
          <p:cNvCxnSpPr/>
          <p:nvPr/>
        </p:nvCxnSpPr>
        <p:spPr>
          <a:xfrm>
            <a:off x="333375" y="3295650"/>
            <a:ext cx="11387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B62BE3-15EE-4EBA-9234-D1DA861342FA}"/>
              </a:ext>
            </a:extLst>
          </p:cNvPr>
          <p:cNvCxnSpPr/>
          <p:nvPr/>
        </p:nvCxnSpPr>
        <p:spPr>
          <a:xfrm>
            <a:off x="333375" y="3993784"/>
            <a:ext cx="11387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614215-CD6F-4231-AA89-9D56439DC491}"/>
              </a:ext>
            </a:extLst>
          </p:cNvPr>
          <p:cNvCxnSpPr/>
          <p:nvPr/>
        </p:nvCxnSpPr>
        <p:spPr>
          <a:xfrm>
            <a:off x="402431" y="6694321"/>
            <a:ext cx="11387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305D5E-3812-468E-859B-BC2175E0FE1A}"/>
              </a:ext>
            </a:extLst>
          </p:cNvPr>
          <p:cNvCxnSpPr>
            <a:cxnSpLocks/>
          </p:cNvCxnSpPr>
          <p:nvPr/>
        </p:nvCxnSpPr>
        <p:spPr>
          <a:xfrm>
            <a:off x="402431" y="203132"/>
            <a:ext cx="78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507864B-9038-4800-B196-CDB085C07407}"/>
              </a:ext>
            </a:extLst>
          </p:cNvPr>
          <p:cNvSpPr txBox="1"/>
          <p:nvPr/>
        </p:nvSpPr>
        <p:spPr>
          <a:xfrm>
            <a:off x="9406086" y="62988"/>
            <a:ext cx="2537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22869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CB5A2-9D5D-474B-8831-DD30DE63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10" y="582610"/>
            <a:ext cx="3416804" cy="256926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EE7108-E1C5-4DD2-B0A4-45BF8C1C1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83239"/>
              </p:ext>
            </p:extLst>
          </p:nvPr>
        </p:nvGraphicFramePr>
        <p:xfrm>
          <a:off x="1789112" y="3856035"/>
          <a:ext cx="1930400" cy="2060575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12322957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588242146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Centrality Score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74889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MESH:D003635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34170.789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264779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MESH:C537251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25850.80882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38588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MESH:D002759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24171.68661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76313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MESH:D003109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21892.13352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56736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MESH:D003715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20195.71759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0232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MESH:D003881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16385.57582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33426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MESH:D003095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15858.54343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26018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MESH:D002916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14601.38808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57357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MESH:D003616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12497.57049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21303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MESH:C536141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11874.85334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95925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49DB730-EF6E-42E2-9714-E77B9C18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82" y="881062"/>
            <a:ext cx="6075606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50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484F55-43CA-4D6F-8909-8C90AF4B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29" y="639936"/>
            <a:ext cx="3528393" cy="22690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AF229C5-A9A7-4E2B-86A5-D7BCF16CE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440186"/>
              </p:ext>
            </p:extLst>
          </p:nvPr>
        </p:nvGraphicFramePr>
        <p:xfrm>
          <a:off x="1998662" y="3255168"/>
          <a:ext cx="1841500" cy="2060575"/>
        </p:xfrm>
        <a:graphic>
          <a:graphicData uri="http://schemas.openxmlformats.org/drawingml/2006/table">
            <a:tbl>
              <a:tblPr/>
              <a:tblGrid>
                <a:gridCol w="927100">
                  <a:extLst>
                    <a:ext uri="{9D8B030D-6E8A-4147-A177-3AD203B41FA5}">
                      <a16:colId xmlns:a16="http://schemas.microsoft.com/office/drawing/2014/main" val="40286003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47494361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Centrality Score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19843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MESH:D004605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0.114763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43481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MESH:D004769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0.127587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30076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MESH:D003330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0.129584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52662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MESH:D003551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0.129622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76741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MESH:D003554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0.130378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60009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MESH:D003677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0.130378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594577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MESH:D003681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0.130378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26274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MESH:D003428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0.142675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16791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MESH:D003288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0.142949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05577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MESH:D003316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0.142949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31055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267D3F4-B6A2-46C0-B72A-267ECC30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86" y="871537"/>
            <a:ext cx="5608013" cy="555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9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00708B-B0A2-4494-A165-05542670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124" y="925043"/>
            <a:ext cx="3638757" cy="24059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6805A-AB45-4026-A693-8CBAD02D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480" y="1090612"/>
            <a:ext cx="6319257" cy="457676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60F4CB-886D-44AA-B031-4F0A69173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923915"/>
              </p:ext>
            </p:extLst>
          </p:nvPr>
        </p:nvGraphicFramePr>
        <p:xfrm>
          <a:off x="2332038" y="3606799"/>
          <a:ext cx="1841500" cy="2060575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3009391701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891498676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Centrality Score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11741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MESH:C538178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4312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MESH:C537844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0.941728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85006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MESH:C536357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0.941043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93590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MESH:C537948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0.933664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780158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MESH:C536914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0.931269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2292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MESH:C538011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0.90959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98263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MESH:C536495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0.908401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46307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MESH:C563739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78550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MESH:C563614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0.877281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29617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MESH:C536392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0.869671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8514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755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AA5F0-CFE3-456A-A44C-19391F24E0E9}"/>
              </a:ext>
            </a:extLst>
          </p:cNvPr>
          <p:cNvSpPr txBox="1"/>
          <p:nvPr/>
        </p:nvSpPr>
        <p:spPr>
          <a:xfrm>
            <a:off x="1149292" y="805343"/>
            <a:ext cx="162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Degree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C6B66-3870-45C0-A690-6E895D8E29EC}"/>
              </a:ext>
            </a:extLst>
          </p:cNvPr>
          <p:cNvSpPr txBox="1"/>
          <p:nvPr/>
        </p:nvSpPr>
        <p:spPr>
          <a:xfrm>
            <a:off x="1149292" y="4044105"/>
            <a:ext cx="15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Lowest Degree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606B1-2D74-4722-911D-41E08E00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152" y="4278792"/>
            <a:ext cx="4316025" cy="229541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063F65-7C60-4B7D-BD9C-4DB193C3B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689647"/>
              </p:ext>
            </p:extLst>
          </p:nvPr>
        </p:nvGraphicFramePr>
        <p:xfrm>
          <a:off x="1252537" y="1178846"/>
          <a:ext cx="1828800" cy="2060575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15010851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049950452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Degrees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37007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MESH:C537844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15027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MESH:C563739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89321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MESH:C538178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96630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MESH:C564945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226009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MESH:C563614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52554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MESH:C537268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59910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MESH:C565846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283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MESH:C536357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71001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MESH:C562707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23195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MESH:C537948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78031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E35D617-4727-44DD-9DD4-1238CFDBE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52" y="389858"/>
            <a:ext cx="5634797" cy="3638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9E745E-DBE7-4398-A55F-4875B82715AD}"/>
              </a:ext>
            </a:extLst>
          </p:cNvPr>
          <p:cNvSpPr txBox="1"/>
          <p:nvPr/>
        </p:nvSpPr>
        <p:spPr>
          <a:xfrm>
            <a:off x="1443038" y="223838"/>
            <a:ext cx="2992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Degree of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53243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60451-9FA6-492C-872C-44D4AA61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621"/>
            <a:ext cx="6235127" cy="437605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FCFAA9-D489-41E1-96D4-DA2B0A460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62788"/>
              </p:ext>
            </p:extLst>
          </p:nvPr>
        </p:nvGraphicFramePr>
        <p:xfrm>
          <a:off x="3678532" y="4753509"/>
          <a:ext cx="1917700" cy="187325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3522404862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230490551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 Score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3392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MESH:C536357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0.093241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351691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MESH:C536495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0.089846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69902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MESH:C536914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0.092866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7211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MESH:C537844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0.093231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67294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MESH:C537948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0.093109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56461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MESH:C538011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0.090719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96005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MESH:C538178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0.0997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50839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MESH:C563614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0.08725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591488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MESH:C563739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0.089798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5515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41D69EA-8786-420F-8CAC-E26A4E4903B3}"/>
              </a:ext>
            </a:extLst>
          </p:cNvPr>
          <p:cNvSpPr txBox="1"/>
          <p:nvPr/>
        </p:nvSpPr>
        <p:spPr>
          <a:xfrm>
            <a:off x="7709224" y="551867"/>
            <a:ext cx="337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Hub in the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75F4D-087E-4534-A316-C63452326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09" y="1552575"/>
            <a:ext cx="5606783" cy="4986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AC190-AB1C-4E47-8151-99524F9B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54" y="4618572"/>
            <a:ext cx="319773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4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0B02A-FA89-4512-A364-DCF766A0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593" y="1322129"/>
            <a:ext cx="4992796" cy="4835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8DA987-DE4C-4A6D-9C37-3B29E1F0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452" y="3875029"/>
            <a:ext cx="3181349" cy="2746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E4E72-696D-49B3-8F1A-C6F480D1B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452" y="65043"/>
            <a:ext cx="3686572" cy="23331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A6D58-1937-4D62-A700-6543DE67B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30" y="251384"/>
            <a:ext cx="3126800" cy="2333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E16E88-EB9A-4B35-8D5D-F43EC2139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81" y="4459898"/>
            <a:ext cx="3181349" cy="2248357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E203DAB-5ACF-4783-9DA2-AAC27BD02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946642"/>
              </p:ext>
            </p:extLst>
          </p:nvPr>
        </p:nvGraphicFramePr>
        <p:xfrm>
          <a:off x="596730" y="2927250"/>
          <a:ext cx="2336800" cy="1311275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4166964676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10769022"/>
                    </a:ext>
                  </a:extLst>
                </a:gridCol>
              </a:tblGrid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Disease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Clustering Co-efficient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447510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MESH:C564133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88332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MESH:C564567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697257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MESH:C565193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825272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MESH:C565780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710865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MESH:C567582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298843"/>
                  </a:ext>
                </a:extLst>
              </a:tr>
              <a:tr h="1873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MESH:C567502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175" marR="3175" marT="317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83385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EE1A1E7-296D-4EB2-A506-D99DC3E8C362}"/>
              </a:ext>
            </a:extLst>
          </p:cNvPr>
          <p:cNvSpPr txBox="1"/>
          <p:nvPr/>
        </p:nvSpPr>
        <p:spPr>
          <a:xfrm>
            <a:off x="4280225" y="385179"/>
            <a:ext cx="3354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Clustering in Network</a:t>
            </a:r>
          </a:p>
        </p:txBody>
      </p:sp>
    </p:spTree>
    <p:extLst>
      <p:ext uri="{BB962C8B-B14F-4D97-AF65-F5344CB8AC3E}">
        <p14:creationId xmlns:p14="http://schemas.microsoft.com/office/powerpoint/2010/main" val="13150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AC6D56-3B3D-4353-B350-9B86E2A9854E}"/>
              </a:ext>
            </a:extLst>
          </p:cNvPr>
          <p:cNvSpPr/>
          <p:nvPr/>
        </p:nvSpPr>
        <p:spPr>
          <a:xfrm>
            <a:off x="1918585" y="268448"/>
            <a:ext cx="1241571" cy="645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SNAP Dataset ( Disease – Gene Mapping)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E08C8A-ECBC-4AE3-B81E-975CAE938272}"/>
              </a:ext>
            </a:extLst>
          </p:cNvPr>
          <p:cNvSpPr/>
          <p:nvPr/>
        </p:nvSpPr>
        <p:spPr>
          <a:xfrm>
            <a:off x="3992063" y="265126"/>
            <a:ext cx="1241571" cy="645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CDT Database ( Disease &amp; Gene Definition 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30F75-E749-43D5-BF6C-AD30A2F1A77F}"/>
              </a:ext>
            </a:extLst>
          </p:cNvPr>
          <p:cNvSpPr/>
          <p:nvPr/>
        </p:nvSpPr>
        <p:spPr>
          <a:xfrm>
            <a:off x="521019" y="1484851"/>
            <a:ext cx="6366798" cy="2684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Wrangling , Cleansing &amp; Prep ( Using Python - Panda Library 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BA193-551C-4216-92D5-5E854B46335F}"/>
              </a:ext>
            </a:extLst>
          </p:cNvPr>
          <p:cNvSpPr/>
          <p:nvPr/>
        </p:nvSpPr>
        <p:spPr>
          <a:xfrm>
            <a:off x="1996297" y="2253431"/>
            <a:ext cx="1135311" cy="645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Disease-Gene ( Nodes )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13FEA9-29FD-46EC-B64F-90BD00F24BF5}"/>
              </a:ext>
            </a:extLst>
          </p:cNvPr>
          <p:cNvSpPr/>
          <p:nvPr/>
        </p:nvSpPr>
        <p:spPr>
          <a:xfrm>
            <a:off x="4210990" y="2253431"/>
            <a:ext cx="1135310" cy="6459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Disease-Gene ( Links ) 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47CC3CF-2AB9-4249-B42B-508813F423A6}"/>
              </a:ext>
            </a:extLst>
          </p:cNvPr>
          <p:cNvSpPr/>
          <p:nvPr/>
        </p:nvSpPr>
        <p:spPr>
          <a:xfrm>
            <a:off x="3669575" y="3273498"/>
            <a:ext cx="73287" cy="5138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41DA7D1-8C1E-4D3E-BD7F-8D0F30E58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05" y="3476101"/>
            <a:ext cx="1083315" cy="419624"/>
          </a:xfrm>
          <a:prstGeom prst="rect">
            <a:avLst/>
          </a:prstGeom>
        </p:spPr>
      </p:pic>
      <p:pic>
        <p:nvPicPr>
          <p:cNvPr id="39" name="Picture 38" descr="A picture containing flower, clock&#10;&#10;Description automatically generated">
            <a:extLst>
              <a:ext uri="{FF2B5EF4-FFF2-40B4-BE49-F238E27FC236}">
                <a16:creationId xmlns:a16="http://schemas.microsoft.com/office/drawing/2014/main" id="{5BB03985-DEFD-44CE-A95B-076E51FEE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05" y="4054249"/>
            <a:ext cx="3079553" cy="184068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65E2047-9F94-4D1A-962F-8C92709A159B}"/>
              </a:ext>
            </a:extLst>
          </p:cNvPr>
          <p:cNvSpPr txBox="1"/>
          <p:nvPr/>
        </p:nvSpPr>
        <p:spPr>
          <a:xfrm>
            <a:off x="2892224" y="6046321"/>
            <a:ext cx="1618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Disease-Gene Network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5DE4463-5614-4ACA-B3DD-13189D855E58}"/>
              </a:ext>
            </a:extLst>
          </p:cNvPr>
          <p:cNvSpPr/>
          <p:nvPr/>
        </p:nvSpPr>
        <p:spPr>
          <a:xfrm rot="19771563">
            <a:off x="6253848" y="3907821"/>
            <a:ext cx="1233181" cy="381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Background pattern&#10;&#10;Description automatically generated">
            <a:extLst>
              <a:ext uri="{FF2B5EF4-FFF2-40B4-BE49-F238E27FC236}">
                <a16:creationId xmlns:a16="http://schemas.microsoft.com/office/drawing/2014/main" id="{32E36C14-75CC-4839-B57B-41D9FF5A7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93" y="2584979"/>
            <a:ext cx="2332562" cy="177534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0688587-CC6A-4354-8E2E-76491D270BF5}"/>
              </a:ext>
            </a:extLst>
          </p:cNvPr>
          <p:cNvSpPr txBox="1"/>
          <p:nvPr/>
        </p:nvSpPr>
        <p:spPr>
          <a:xfrm>
            <a:off x="8177299" y="4383387"/>
            <a:ext cx="1766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Disease-Disease Network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87A4E9-691D-464B-8C95-4477ECA8E577}"/>
              </a:ext>
            </a:extLst>
          </p:cNvPr>
          <p:cNvSpPr txBox="1"/>
          <p:nvPr/>
        </p:nvSpPr>
        <p:spPr>
          <a:xfrm rot="16200000">
            <a:off x="5528589" y="4557063"/>
            <a:ext cx="11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Projection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A76F257D-B191-4BF7-90EE-9A1D41955F5B}"/>
              </a:ext>
            </a:extLst>
          </p:cNvPr>
          <p:cNvSpPr/>
          <p:nvPr/>
        </p:nvSpPr>
        <p:spPr>
          <a:xfrm>
            <a:off x="2517478" y="976313"/>
            <a:ext cx="176212" cy="406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35A221F-6B6D-443F-8D68-153D2FF16AA8}"/>
              </a:ext>
            </a:extLst>
          </p:cNvPr>
          <p:cNvSpPr/>
          <p:nvPr/>
        </p:nvSpPr>
        <p:spPr>
          <a:xfrm>
            <a:off x="4598692" y="976313"/>
            <a:ext cx="176212" cy="4062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AE0CF02-8EA0-4B70-8E89-B862D65AE530}"/>
              </a:ext>
            </a:extLst>
          </p:cNvPr>
          <p:cNvSpPr/>
          <p:nvPr/>
        </p:nvSpPr>
        <p:spPr>
          <a:xfrm rot="2680230">
            <a:off x="3264293" y="1776176"/>
            <a:ext cx="216241" cy="4675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7FEFCBD-5DF6-400E-A73A-0FF658F8BBF2}"/>
              </a:ext>
            </a:extLst>
          </p:cNvPr>
          <p:cNvSpPr/>
          <p:nvPr/>
        </p:nvSpPr>
        <p:spPr>
          <a:xfrm rot="18684428">
            <a:off x="3893693" y="1769627"/>
            <a:ext cx="216241" cy="4675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DC732B5-A5A0-457A-A266-FE66138F52D9}"/>
              </a:ext>
            </a:extLst>
          </p:cNvPr>
          <p:cNvSpPr/>
          <p:nvPr/>
        </p:nvSpPr>
        <p:spPr>
          <a:xfrm rot="5400000">
            <a:off x="3571552" y="1312593"/>
            <a:ext cx="260060" cy="3767629"/>
          </a:xfrm>
          <a:prstGeom prst="rightBrac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970341-EB4B-4B5B-8278-95EA936C1972}"/>
              </a:ext>
            </a:extLst>
          </p:cNvPr>
          <p:cNvSpPr/>
          <p:nvPr/>
        </p:nvSpPr>
        <p:spPr>
          <a:xfrm rot="16200000">
            <a:off x="4794265" y="4611975"/>
            <a:ext cx="1908814" cy="25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&amp; SQL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694FE07-D27C-4AF3-BC07-A7015A0B5CDD}"/>
              </a:ext>
            </a:extLst>
          </p:cNvPr>
          <p:cNvSpPr/>
          <p:nvPr/>
        </p:nvSpPr>
        <p:spPr>
          <a:xfrm rot="1476104">
            <a:off x="6336943" y="5035019"/>
            <a:ext cx="1233181" cy="381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17FA57-BDA6-41E8-AA80-32E307EB42DF}"/>
              </a:ext>
            </a:extLst>
          </p:cNvPr>
          <p:cNvSpPr txBox="1"/>
          <p:nvPr/>
        </p:nvSpPr>
        <p:spPr>
          <a:xfrm>
            <a:off x="8256155" y="6581001"/>
            <a:ext cx="1471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Gene-Gene Network</a:t>
            </a:r>
          </a:p>
        </p:txBody>
      </p:sp>
      <p:pic>
        <p:nvPicPr>
          <p:cNvPr id="27" name="Picture 26" descr="A picture containing blue&#10;&#10;Description automatically generated">
            <a:extLst>
              <a:ext uri="{FF2B5EF4-FFF2-40B4-BE49-F238E27FC236}">
                <a16:creationId xmlns:a16="http://schemas.microsoft.com/office/drawing/2014/main" id="{51899D3B-0324-4792-B13B-0DB4A6A8A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45" y="4710807"/>
            <a:ext cx="2581658" cy="18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40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E457FF85-A792-4D71-9217-C8759E10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9" y="200138"/>
            <a:ext cx="3349251" cy="15994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B0C108-1FB8-429F-B8FF-469148BF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68" y="2461784"/>
            <a:ext cx="4446803" cy="4100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CFEC-B37E-4408-A386-FA8FA067D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49" y="1889469"/>
            <a:ext cx="3196850" cy="46837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A20AD1-A772-43AF-A457-6284B56BC3DE}"/>
              </a:ext>
            </a:extLst>
          </p:cNvPr>
          <p:cNvSpPr txBox="1"/>
          <p:nvPr/>
        </p:nvSpPr>
        <p:spPr>
          <a:xfrm>
            <a:off x="2052637" y="3708127"/>
            <a:ext cx="86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CDA47-ADB7-431B-8284-3D3D774597D7}"/>
              </a:ext>
            </a:extLst>
          </p:cNvPr>
          <p:cNvSpPr txBox="1"/>
          <p:nvPr/>
        </p:nvSpPr>
        <p:spPr>
          <a:xfrm>
            <a:off x="2919412" y="767625"/>
            <a:ext cx="86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D22F34-3BF6-4F8F-8AC3-827E5F7AD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455" y="1425089"/>
            <a:ext cx="2928937" cy="9024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D1749D-7AE8-4109-AA28-9911D87B6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081" y="557058"/>
            <a:ext cx="3768351" cy="26648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673FE9-A244-4291-9CA2-5FB6066DE118}"/>
              </a:ext>
            </a:extLst>
          </p:cNvPr>
          <p:cNvSpPr txBox="1"/>
          <p:nvPr/>
        </p:nvSpPr>
        <p:spPr>
          <a:xfrm>
            <a:off x="11282362" y="798239"/>
            <a:ext cx="86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D6E37-5E33-4E66-8FED-C885D7835419}"/>
              </a:ext>
            </a:extLst>
          </p:cNvPr>
          <p:cNvSpPr txBox="1"/>
          <p:nvPr/>
        </p:nvSpPr>
        <p:spPr>
          <a:xfrm>
            <a:off x="6730004" y="1430953"/>
            <a:ext cx="86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1F245-8339-46D2-B92F-7474EC7B0516}"/>
              </a:ext>
            </a:extLst>
          </p:cNvPr>
          <p:cNvSpPr txBox="1"/>
          <p:nvPr/>
        </p:nvSpPr>
        <p:spPr>
          <a:xfrm>
            <a:off x="6857313" y="2631146"/>
            <a:ext cx="86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1-2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2F3AE5-F66C-47BF-9089-9452604F2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081" y="3429000"/>
            <a:ext cx="3712835" cy="31051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91BB7FE-72F6-4AB3-BFC0-C3DA2320BD3C}"/>
              </a:ext>
            </a:extLst>
          </p:cNvPr>
          <p:cNvSpPr txBox="1"/>
          <p:nvPr/>
        </p:nvSpPr>
        <p:spPr>
          <a:xfrm>
            <a:off x="11329987" y="3517626"/>
            <a:ext cx="86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585B7C-5892-4898-B6A8-D177789FF9C1}"/>
              </a:ext>
            </a:extLst>
          </p:cNvPr>
          <p:cNvSpPr txBox="1"/>
          <p:nvPr/>
        </p:nvSpPr>
        <p:spPr>
          <a:xfrm>
            <a:off x="4938713" y="285622"/>
            <a:ext cx="1614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Modularity</a:t>
            </a:r>
          </a:p>
        </p:txBody>
      </p:sp>
    </p:spTree>
    <p:extLst>
      <p:ext uri="{BB962C8B-B14F-4D97-AF65-F5344CB8AC3E}">
        <p14:creationId xmlns:p14="http://schemas.microsoft.com/office/powerpoint/2010/main" val="3286792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D17DE-C592-4FD3-A205-6D40F21C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9559"/>
            <a:ext cx="5294716" cy="401888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B225F05-3E3E-46B7-8999-4EC6168F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927247"/>
            <a:ext cx="5294715" cy="50035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4242D-BEF5-456B-BF4D-C08B4E37BA71}"/>
              </a:ext>
            </a:extLst>
          </p:cNvPr>
          <p:cNvSpPr txBox="1"/>
          <p:nvPr/>
        </p:nvSpPr>
        <p:spPr>
          <a:xfrm>
            <a:off x="643467" y="5036551"/>
            <a:ext cx="5294716" cy="4018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50" dirty="0">
                <a:solidFill>
                  <a:srgbClr val="FFFFFF"/>
                </a:solidFill>
              </a:rPr>
              <a:t>Density of the network is very less 0.046.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9335D-2EDE-4EFD-B606-1CE826B14DE1}"/>
              </a:ext>
            </a:extLst>
          </p:cNvPr>
          <p:cNvSpPr txBox="1"/>
          <p:nvPr/>
        </p:nvSpPr>
        <p:spPr>
          <a:xfrm>
            <a:off x="6337045" y="5715000"/>
            <a:ext cx="5294715" cy="50035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50">
                <a:solidFill>
                  <a:srgbClr val="FFFFFF"/>
                </a:solidFill>
              </a:rPr>
              <a:t>Average Clustering co-efficient is 0.149 </a:t>
            </a:r>
          </a:p>
        </p:txBody>
      </p:sp>
    </p:spTree>
    <p:extLst>
      <p:ext uri="{BB962C8B-B14F-4D97-AF65-F5344CB8AC3E}">
        <p14:creationId xmlns:p14="http://schemas.microsoft.com/office/powerpoint/2010/main" val="1243619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86F8A-9E81-4C8B-BF0C-AEAC59F391F8}"/>
              </a:ext>
            </a:extLst>
          </p:cNvPr>
          <p:cNvSpPr txBox="1"/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 – Gene Network </a:t>
            </a:r>
          </a:p>
          <a:p>
            <a:pPr marL="742950" lvl="1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200" b="1" u="sng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BBB63BC-86DD-4F3C-AD47-832E710D96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34169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290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9F89E71F-F296-446A-9D31-96CB1F1E4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20" y="2983474"/>
            <a:ext cx="3225800" cy="10033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6302BC-FDDD-4E5B-B2B6-979E4A541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23186"/>
              </p:ext>
            </p:extLst>
          </p:nvPr>
        </p:nvGraphicFramePr>
        <p:xfrm>
          <a:off x="2943085" y="608248"/>
          <a:ext cx="6502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6852790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441719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05878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4382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50545"/>
                  </a:ext>
                </a:extLst>
              </a:tr>
            </a:tbl>
          </a:graphicData>
        </a:graphic>
      </p:graphicFrame>
      <p:pic>
        <p:nvPicPr>
          <p:cNvPr id="4" name="Picture 3" descr="A picture containing text, blue, purple&#10;&#10;Description automatically generated">
            <a:extLst>
              <a:ext uri="{FF2B5EF4-FFF2-40B4-BE49-F238E27FC236}">
                <a16:creationId xmlns:a16="http://schemas.microsoft.com/office/drawing/2014/main" id="{A5FA349E-0DF8-44A1-9A42-DCEA7C8CC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47" y="2275449"/>
            <a:ext cx="3124200" cy="316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61FA6-811B-4463-B3AA-2633D3D36217}"/>
              </a:ext>
            </a:extLst>
          </p:cNvPr>
          <p:cNvSpPr txBox="1"/>
          <p:nvPr/>
        </p:nvSpPr>
        <p:spPr>
          <a:xfrm>
            <a:off x="685739" y="323752"/>
            <a:ext cx="198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Network Overview</a:t>
            </a:r>
          </a:p>
        </p:txBody>
      </p:sp>
    </p:spTree>
    <p:extLst>
      <p:ext uri="{BB962C8B-B14F-4D97-AF65-F5344CB8AC3E}">
        <p14:creationId xmlns:p14="http://schemas.microsoft.com/office/powerpoint/2010/main" val="2001230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outdoor object, fireworks&#10;&#10;Description automatically generated">
            <a:extLst>
              <a:ext uri="{FF2B5EF4-FFF2-40B4-BE49-F238E27FC236}">
                <a16:creationId xmlns:a16="http://schemas.microsoft.com/office/drawing/2014/main" id="{9FCF769B-E5DD-47C6-B367-C82A7C07F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2" y="974189"/>
            <a:ext cx="3657599" cy="2743199"/>
          </a:xfrm>
          <a:prstGeom prst="rect">
            <a:avLst/>
          </a:prstGeom>
        </p:spPr>
      </p:pic>
      <p:pic>
        <p:nvPicPr>
          <p:cNvPr id="13" name="Picture 12" descr="A picture containing dark, night, wave, outdoor object&#10;&#10;Description automatically generated">
            <a:extLst>
              <a:ext uri="{FF2B5EF4-FFF2-40B4-BE49-F238E27FC236}">
                <a16:creationId xmlns:a16="http://schemas.microsoft.com/office/drawing/2014/main" id="{29DCC04D-1E86-4143-BE88-87D655F55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79" y="974189"/>
            <a:ext cx="3657598" cy="2743199"/>
          </a:xfrm>
          <a:prstGeom prst="rect">
            <a:avLst/>
          </a:prstGeom>
        </p:spPr>
      </p:pic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A2FA1AA-819C-4504-9593-C8176C821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830" y="986976"/>
            <a:ext cx="3572160" cy="26791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646FA2-F9C3-4130-B77E-020A9AF0F41B}"/>
              </a:ext>
            </a:extLst>
          </p:cNvPr>
          <p:cNvSpPr txBox="1"/>
          <p:nvPr/>
        </p:nvSpPr>
        <p:spPr>
          <a:xfrm>
            <a:off x="1121815" y="4178880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Yifan</a:t>
            </a:r>
            <a:r>
              <a:rPr lang="en-US" sz="2400" b="1" dirty="0"/>
              <a:t>-Hu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595E7-9407-444B-95F3-6D4B73E63BF7}"/>
              </a:ext>
            </a:extLst>
          </p:cNvPr>
          <p:cNvSpPr txBox="1"/>
          <p:nvPr/>
        </p:nvSpPr>
        <p:spPr>
          <a:xfrm>
            <a:off x="8293784" y="4178880"/>
            <a:ext cx="30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Frutcherman-Reginold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2F2AB8-634D-4BCE-8C58-BB951ACA1D97}"/>
              </a:ext>
            </a:extLst>
          </p:cNvPr>
          <p:cNvSpPr txBox="1"/>
          <p:nvPr/>
        </p:nvSpPr>
        <p:spPr>
          <a:xfrm>
            <a:off x="4886566" y="4178880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Force Atlas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A03C2F-B2E6-4B6E-8CEA-D2205F48AA7C}"/>
              </a:ext>
            </a:extLst>
          </p:cNvPr>
          <p:cNvSpPr txBox="1"/>
          <p:nvPr/>
        </p:nvSpPr>
        <p:spPr>
          <a:xfrm>
            <a:off x="4961519" y="289526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Different Layouts</a:t>
            </a:r>
          </a:p>
        </p:txBody>
      </p:sp>
    </p:spTree>
    <p:extLst>
      <p:ext uri="{BB962C8B-B14F-4D97-AF65-F5344CB8AC3E}">
        <p14:creationId xmlns:p14="http://schemas.microsoft.com/office/powerpoint/2010/main" val="385753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B5AA66-DFC6-4734-A61A-16AFDFB6E2FD}"/>
              </a:ext>
            </a:extLst>
          </p:cNvPr>
          <p:cNvSpPr txBox="1"/>
          <p:nvPr/>
        </p:nvSpPr>
        <p:spPr>
          <a:xfrm>
            <a:off x="10106446" y="240438"/>
            <a:ext cx="133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Final Layout</a:t>
            </a:r>
          </a:p>
        </p:txBody>
      </p:sp>
      <p:pic>
        <p:nvPicPr>
          <p:cNvPr id="6" name="Picture 5" descr="A picture containing blue&#10;&#10;Description automatically generated">
            <a:extLst>
              <a:ext uri="{FF2B5EF4-FFF2-40B4-BE49-F238E27FC236}">
                <a16:creationId xmlns:a16="http://schemas.microsoft.com/office/drawing/2014/main" id="{DA0F126A-8FFD-4D11-B41C-992464D2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0" y="101184"/>
            <a:ext cx="9370006" cy="68580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15558FC-3585-4298-ADCF-3C89923D7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983" y="1227958"/>
            <a:ext cx="1663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34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CDAED5B-96B9-E04C-A5A2-44252EB54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7" y="1230275"/>
            <a:ext cx="10337975" cy="4393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57063-8600-480F-8B93-BCCC73E86F47}"/>
              </a:ext>
            </a:extLst>
          </p:cNvPr>
          <p:cNvSpPr txBox="1"/>
          <p:nvPr/>
        </p:nvSpPr>
        <p:spPr>
          <a:xfrm rot="16200000">
            <a:off x="-256098" y="2865039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560152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99408-9B26-6F49-B8C9-0F0AB36E1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7" y="1230275"/>
            <a:ext cx="10337975" cy="4393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8A3ECD-8460-48D3-A875-90D2EDBC276D}"/>
              </a:ext>
            </a:extLst>
          </p:cNvPr>
          <p:cNvSpPr txBox="1"/>
          <p:nvPr/>
        </p:nvSpPr>
        <p:spPr>
          <a:xfrm rot="16200000">
            <a:off x="-209065" y="2865039"/>
            <a:ext cx="1036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2254102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6DBDE8C-65D7-2949-AA2C-1FF1C9FD9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66" y="891539"/>
            <a:ext cx="7388969" cy="4858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380F00-3B9E-4E09-B3B4-015EA1F8BA48}"/>
              </a:ext>
            </a:extLst>
          </p:cNvPr>
          <p:cNvSpPr txBox="1"/>
          <p:nvPr/>
        </p:nvSpPr>
        <p:spPr>
          <a:xfrm rot="16200000">
            <a:off x="-1155731" y="2865039"/>
            <a:ext cx="292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Statistical Analysis</a:t>
            </a:r>
          </a:p>
        </p:txBody>
      </p:sp>
    </p:spTree>
    <p:extLst>
      <p:ext uri="{BB962C8B-B14F-4D97-AF65-F5344CB8AC3E}">
        <p14:creationId xmlns:p14="http://schemas.microsoft.com/office/powerpoint/2010/main" val="1630998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70A7452A-0F6A-2341-8AFF-AB90E798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51" y="643467"/>
            <a:ext cx="4020897" cy="2543217"/>
          </a:xfrm>
          <a:prstGeom prst="rect">
            <a:avLst/>
          </a:prstGeom>
        </p:spPr>
      </p:pic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Graphical user interface, chart, application, table, Excel&#10;&#10;Description automatically generated">
            <a:extLst>
              <a:ext uri="{FF2B5EF4-FFF2-40B4-BE49-F238E27FC236}">
                <a16:creationId xmlns:a16="http://schemas.microsoft.com/office/drawing/2014/main" id="{2D5D974E-2B7E-E144-AE0E-72AE6AAEF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130" y="643467"/>
            <a:ext cx="4135312" cy="2543217"/>
          </a:xfrm>
          <a:prstGeom prst="rect">
            <a:avLst/>
          </a:prstGeom>
        </p:spPr>
      </p:pic>
      <p:cxnSp>
        <p:nvCxnSpPr>
          <p:cNvPr id="33" name="Straight Connector 2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0F834BD-6558-BD43-BE78-413A16A60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3" y="3671316"/>
            <a:ext cx="3886812" cy="2545862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8816C59-97E3-884B-9E43-BA768A4FF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26" y="3671316"/>
            <a:ext cx="3687320" cy="2553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D0DAD9-8259-44DB-944C-A0E201BD5E09}"/>
              </a:ext>
            </a:extLst>
          </p:cNvPr>
          <p:cNvSpPr txBox="1"/>
          <p:nvPr/>
        </p:nvSpPr>
        <p:spPr>
          <a:xfrm>
            <a:off x="4820477" y="84483"/>
            <a:ext cx="251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Centrality Measurement</a:t>
            </a:r>
          </a:p>
        </p:txBody>
      </p:sp>
    </p:spTree>
    <p:extLst>
      <p:ext uri="{BB962C8B-B14F-4D97-AF65-F5344CB8AC3E}">
        <p14:creationId xmlns:p14="http://schemas.microsoft.com/office/powerpoint/2010/main" val="364746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4B0A8C-8E99-480B-96A8-CCD55DD16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429907"/>
              </p:ext>
            </p:extLst>
          </p:nvPr>
        </p:nvGraphicFramePr>
        <p:xfrm>
          <a:off x="537663" y="643463"/>
          <a:ext cx="10840397" cy="5571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8205">
                  <a:extLst>
                    <a:ext uri="{9D8B030D-6E8A-4147-A177-3AD203B41FA5}">
                      <a16:colId xmlns:a16="http://schemas.microsoft.com/office/drawing/2014/main" val="2837781752"/>
                    </a:ext>
                  </a:extLst>
                </a:gridCol>
                <a:gridCol w="2564536">
                  <a:extLst>
                    <a:ext uri="{9D8B030D-6E8A-4147-A177-3AD203B41FA5}">
                      <a16:colId xmlns:a16="http://schemas.microsoft.com/office/drawing/2014/main" val="3372726324"/>
                    </a:ext>
                  </a:extLst>
                </a:gridCol>
                <a:gridCol w="1277656">
                  <a:extLst>
                    <a:ext uri="{9D8B030D-6E8A-4147-A177-3AD203B41FA5}">
                      <a16:colId xmlns:a16="http://schemas.microsoft.com/office/drawing/2014/main" val="2902150918"/>
                    </a:ext>
                  </a:extLst>
                </a:gridCol>
              </a:tblGrid>
              <a:tr h="28618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Research Question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Measurement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Network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110476922"/>
                  </a:ext>
                </a:extLst>
              </a:tr>
              <a:tr h="517518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1. What is the depth/degree of the relationship between participating nodes?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Degree Distribution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Disease-Gene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3670661233"/>
                  </a:ext>
                </a:extLst>
              </a:tr>
              <a:tr h="5175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Disease-Disease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220174801"/>
                  </a:ext>
                </a:extLst>
              </a:tr>
              <a:tr h="2861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Gene-Gene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3377525139"/>
                  </a:ext>
                </a:extLst>
              </a:tr>
              <a:tr h="517518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2. Are there identifiable clusters based on which the genes/Disease can be grouped? </a:t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3. How to find similarity between gene , Disease and its neighbor?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Leiden Algorithim &amp; HITS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Disease-Gene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1880728152"/>
                  </a:ext>
                </a:extLst>
              </a:tr>
              <a:tr h="5175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Clustering Co-efficient &amp; Modularity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Disease-Disease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2778122842"/>
                  </a:ext>
                </a:extLst>
              </a:tr>
              <a:tr h="2861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Gene-Gene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3891715733"/>
                  </a:ext>
                </a:extLst>
              </a:tr>
              <a:tr h="517518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4. Are there identifiable hubs?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HITS ( Authorities &amp; Hubs )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Disease-Gene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3822937206"/>
                  </a:ext>
                </a:extLst>
              </a:tr>
              <a:tr h="5175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Disease-Disease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1392209259"/>
                  </a:ext>
                </a:extLst>
              </a:tr>
              <a:tr h="2861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Gene-Gene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2520632831"/>
                  </a:ext>
                </a:extLst>
              </a:tr>
              <a:tr h="517518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5. What are the strongest nodes in terms of connectivity and what are the weakest nodes?</a:t>
                      </a:r>
                      <a:br>
                        <a:rPr lang="en-US" sz="1500" u="none" strike="noStrike" dirty="0">
                          <a:effectLst/>
                        </a:rPr>
                      </a:br>
                      <a:r>
                        <a:rPr lang="en-US" sz="1500" u="none" strike="noStrike" dirty="0">
                          <a:effectLst/>
                        </a:rPr>
                        <a:t>6. What is the betweenness of the nodes?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Centrality Measurement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Disease-Gene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1811450956"/>
                  </a:ext>
                </a:extLst>
              </a:tr>
              <a:tr h="5175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Disease-Disease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1513888906"/>
                  </a:ext>
                </a:extLst>
              </a:tr>
              <a:tr h="2861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Gene-Gene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81" marR="4381" marT="4381" marB="0" anchor="b"/>
                </a:tc>
                <a:extLst>
                  <a:ext uri="{0D108BD9-81ED-4DB2-BD59-A6C34878D82A}">
                    <a16:rowId xmlns:a16="http://schemas.microsoft.com/office/drawing/2014/main" val="1014055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63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0DDEA5-2EA9-4F4C-9DCB-AAEF8CEA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171450"/>
            <a:ext cx="86233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91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, table&#10;&#10;Description automatically generated">
            <a:extLst>
              <a:ext uri="{FF2B5EF4-FFF2-40B4-BE49-F238E27FC236}">
                <a16:creationId xmlns:a16="http://schemas.microsoft.com/office/drawing/2014/main" id="{8363023E-FCD5-6442-BA97-6D5768B1A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63500"/>
            <a:ext cx="86614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40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4919D-A0F7-AD44-A955-1AF8F41FB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16283"/>
            <a:ext cx="5294716" cy="382543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A8F0136-F2B0-2F49-8CDE-0F4375FB4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516284"/>
            <a:ext cx="5294715" cy="38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2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8A6576-FD37-834E-BD8F-DB92C4A9C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421" y="1266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Modularity Report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AA1AD7-B509-4145-A8D2-2B5F8103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21" y="1100895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683943-2CF7-ED42-93A4-D365275DDFF0}"/>
              </a:ext>
            </a:extLst>
          </p:cNvPr>
          <p:cNvSpPr/>
          <p:nvPr/>
        </p:nvSpPr>
        <p:spPr>
          <a:xfrm>
            <a:off x="8053534" y="1500945"/>
            <a:ext cx="3843046" cy="36399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Results:</a:t>
            </a:r>
          </a:p>
          <a:p>
            <a:r>
              <a:rPr lang="en-US" sz="2400" dirty="0">
                <a:solidFill>
                  <a:schemeClr val="tx1"/>
                </a:solidFill>
              </a:rPr>
              <a:t>Randomize: 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Resoultion:1.0</a:t>
            </a:r>
          </a:p>
          <a:p>
            <a:r>
              <a:rPr lang="en-US" sz="2400" dirty="0">
                <a:solidFill>
                  <a:schemeClr val="tx1"/>
                </a:solidFill>
              </a:rPr>
              <a:t>Modularity:0.517</a:t>
            </a:r>
          </a:p>
          <a:p>
            <a:r>
              <a:rPr lang="en-US" sz="2400" dirty="0">
                <a:solidFill>
                  <a:schemeClr val="tx1"/>
                </a:solidFill>
              </a:rPr>
              <a:t>Modularity with resolution:0.517</a:t>
            </a:r>
          </a:p>
          <a:p>
            <a:r>
              <a:rPr lang="en-US" sz="2400" dirty="0">
                <a:solidFill>
                  <a:schemeClr val="tx1"/>
                </a:solidFill>
              </a:rPr>
              <a:t>Number of communities:57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60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BB13392-0355-A241-9305-5B4114E57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662" y="2495549"/>
            <a:ext cx="2981290" cy="2867025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E7C982FD-F7F6-A540-82AE-B3248D3C1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" y="828675"/>
            <a:ext cx="6629400" cy="497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B5AA66-DFC6-4734-A61A-16AFDFB6E2FD}"/>
              </a:ext>
            </a:extLst>
          </p:cNvPr>
          <p:cNvSpPr txBox="1"/>
          <p:nvPr/>
        </p:nvSpPr>
        <p:spPr>
          <a:xfrm>
            <a:off x="7915497" y="767626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Modularity</a:t>
            </a:r>
          </a:p>
        </p:txBody>
      </p:sp>
    </p:spTree>
    <p:extLst>
      <p:ext uri="{BB962C8B-B14F-4D97-AF65-F5344CB8AC3E}">
        <p14:creationId xmlns:p14="http://schemas.microsoft.com/office/powerpoint/2010/main" val="1280928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630E8C-8469-4C1E-B1BC-9CCD99781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1689100"/>
            <a:ext cx="3035300" cy="1739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20A7A-CD22-4F27-A85D-418751B53246}"/>
              </a:ext>
            </a:extLst>
          </p:cNvPr>
          <p:cNvSpPr txBox="1"/>
          <p:nvPr/>
        </p:nvSpPr>
        <p:spPr>
          <a:xfrm>
            <a:off x="1017385" y="823113"/>
            <a:ext cx="154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Graph Density</a:t>
            </a:r>
          </a:p>
        </p:txBody>
      </p:sp>
    </p:spTree>
    <p:extLst>
      <p:ext uri="{BB962C8B-B14F-4D97-AF65-F5344CB8AC3E}">
        <p14:creationId xmlns:p14="http://schemas.microsoft.com/office/powerpoint/2010/main" val="710599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EA28A3-1713-4A63-A944-5B4223EE4AA4}"/>
              </a:ext>
            </a:extLst>
          </p:cNvPr>
          <p:cNvSpPr txBox="1"/>
          <p:nvPr/>
        </p:nvSpPr>
        <p:spPr>
          <a:xfrm>
            <a:off x="278296" y="974035"/>
            <a:ext cx="4954105" cy="5103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</a:rPr>
              <a:t>		</a:t>
            </a:r>
            <a:r>
              <a:rPr lang="en-US" sz="1600" b="1" u="sng" dirty="0">
                <a:solidFill>
                  <a:schemeClr val="bg1">
                    <a:alpha val="80000"/>
                  </a:schemeClr>
                </a:solidFill>
              </a:rPr>
              <a:t>Conclusion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Used python and SQL to prepare and transform SNAP data into meaningful dataset.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Transformed Disease-gene bipartite network into two monopartite network Disease-Disease and gene-gene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Analyzed Important/ relevant nodes in all the network by utilizing different statistical analysis.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Learned the characteristics of bipartite network.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		</a:t>
            </a:r>
            <a:r>
              <a:rPr lang="en-US" sz="1600" b="1" u="sng" dirty="0">
                <a:solidFill>
                  <a:schemeClr val="bg1">
                    <a:alpha val="80000"/>
                  </a:schemeClr>
                </a:solidFill>
              </a:rPr>
              <a:t>Future Work 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Can use different machine learning algorithms to find the priority gene and disease in network. 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Can use weighted network to find which disease or genes are more likely to relate each other. 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Can decompose the network to analyze specific area of genetic diseases.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u="sng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EA79481-67B3-4046-BA75-EA726C98D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29" r="1315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785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86F8A-9E81-4C8B-BF0C-AEAC59F391F8}"/>
              </a:ext>
            </a:extLst>
          </p:cNvPr>
          <p:cNvSpPr txBox="1"/>
          <p:nvPr/>
        </p:nvSpPr>
        <p:spPr>
          <a:xfrm>
            <a:off x="1679868" y="880689"/>
            <a:ext cx="9882278" cy="10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Disease – Gene Bipartite Network </a:t>
            </a:r>
          </a:p>
          <a:p>
            <a:pPr marL="742950" lvl="1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b="1" u="sng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BBB63BC-86DD-4F3C-AD47-832E710D96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8077747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1142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4ADA5-636B-4880-B78A-6E6E6CBD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21" y="2405896"/>
            <a:ext cx="2693991" cy="2671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679CA-162E-4E19-9B82-283CE08B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49" y="5500419"/>
            <a:ext cx="1536937" cy="945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0D2A6-05A9-4F73-993E-2467E0B54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88" y="2405896"/>
            <a:ext cx="2626829" cy="2654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9E0ACD-25D9-43FC-A1E9-88EBE56C4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891" y="5169439"/>
            <a:ext cx="1897022" cy="1607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6F93C0-53D6-454D-9078-63E6AA75057B}"/>
              </a:ext>
            </a:extLst>
          </p:cNvPr>
          <p:cNvSpPr txBox="1"/>
          <p:nvPr/>
        </p:nvSpPr>
        <p:spPr>
          <a:xfrm>
            <a:off x="528577" y="147540"/>
            <a:ext cx="198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Network Overview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8A19136-1BCA-4BCE-BE53-2791B9E78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637399"/>
              </p:ext>
            </p:extLst>
          </p:nvPr>
        </p:nvGraphicFramePr>
        <p:xfrm>
          <a:off x="2943085" y="608248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6852790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4441719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05878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3241783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4382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Graph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Weighted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6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15509619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Bipartite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1505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BF0317-5D1C-4E4E-85FA-0130E0C1D615}"/>
              </a:ext>
            </a:extLst>
          </p:cNvPr>
          <p:cNvSpPr txBox="1"/>
          <p:nvPr/>
        </p:nvSpPr>
        <p:spPr>
          <a:xfrm>
            <a:off x="2210449" y="1917285"/>
            <a:ext cx="13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Graph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DB6624-1E14-4560-B1CE-23DFBD713012}"/>
              </a:ext>
            </a:extLst>
          </p:cNvPr>
          <p:cNvSpPr txBox="1"/>
          <p:nvPr/>
        </p:nvSpPr>
        <p:spPr>
          <a:xfrm>
            <a:off x="6209988" y="1981841"/>
            <a:ext cx="282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By Bipartite type</a:t>
            </a:r>
          </a:p>
        </p:txBody>
      </p:sp>
    </p:spTree>
    <p:extLst>
      <p:ext uri="{BB962C8B-B14F-4D97-AF65-F5344CB8AC3E}">
        <p14:creationId xmlns:p14="http://schemas.microsoft.com/office/powerpoint/2010/main" val="328172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9DE19-609B-46EB-877A-11EA517A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11" y="203545"/>
            <a:ext cx="10337975" cy="3385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4283D8-8773-499A-8D46-8F6F00A28E32}"/>
              </a:ext>
            </a:extLst>
          </p:cNvPr>
          <p:cNvSpPr txBox="1"/>
          <p:nvPr/>
        </p:nvSpPr>
        <p:spPr>
          <a:xfrm rot="16200000">
            <a:off x="-256098" y="2865039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F2B9F-9679-43A9-AC7F-2D183E3B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5" y="3513240"/>
            <a:ext cx="10410069" cy="31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6FDBD-6442-4442-BCE7-4997460D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37" y="2018546"/>
            <a:ext cx="10337975" cy="2817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63C322-AC32-450A-9F54-7C0981D8A7D0}"/>
              </a:ext>
            </a:extLst>
          </p:cNvPr>
          <p:cNvSpPr txBox="1"/>
          <p:nvPr/>
        </p:nvSpPr>
        <p:spPr>
          <a:xfrm rot="16200000">
            <a:off x="-209067" y="2865039"/>
            <a:ext cx="1036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Edges</a:t>
            </a:r>
          </a:p>
        </p:txBody>
      </p:sp>
    </p:spTree>
    <p:extLst>
      <p:ext uri="{BB962C8B-B14F-4D97-AF65-F5344CB8AC3E}">
        <p14:creationId xmlns:p14="http://schemas.microsoft.com/office/powerpoint/2010/main" val="121483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2D3D26E-4624-4254-ACF1-E9C09BC36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8" y="1961747"/>
            <a:ext cx="3209544" cy="29036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1958DB5-4A6B-4662-8118-82EDE5FF7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889537"/>
            <a:ext cx="3209544" cy="277625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picture containing flower, clock&#10;&#10;Description automatically generated">
            <a:extLst>
              <a:ext uri="{FF2B5EF4-FFF2-40B4-BE49-F238E27FC236}">
                <a16:creationId xmlns:a16="http://schemas.microsoft.com/office/drawing/2014/main" id="{2840C42E-A588-4E1F-9C75-A152FA555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86" y="1672893"/>
            <a:ext cx="3328049" cy="2754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4B44F-FE6F-4934-AF16-95917E92FC5F}"/>
              </a:ext>
            </a:extLst>
          </p:cNvPr>
          <p:cNvSpPr txBox="1"/>
          <p:nvPr/>
        </p:nvSpPr>
        <p:spPr>
          <a:xfrm>
            <a:off x="4487333" y="4614173"/>
            <a:ext cx="3209544" cy="2776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ForceAtlas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6ADC1-917A-4E1C-9D0A-BC5998D162DD}"/>
              </a:ext>
            </a:extLst>
          </p:cNvPr>
          <p:cNvSpPr txBox="1"/>
          <p:nvPr/>
        </p:nvSpPr>
        <p:spPr>
          <a:xfrm>
            <a:off x="706568" y="4614173"/>
            <a:ext cx="3209544" cy="29036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Fruchterman Reingold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B7B98-C6EB-48B8-A0B2-EAC580C56075}"/>
              </a:ext>
            </a:extLst>
          </p:cNvPr>
          <p:cNvSpPr txBox="1"/>
          <p:nvPr/>
        </p:nvSpPr>
        <p:spPr>
          <a:xfrm>
            <a:off x="8275887" y="4561483"/>
            <a:ext cx="3209544" cy="32095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 err="1">
                <a:solidFill>
                  <a:srgbClr val="FFFFFF"/>
                </a:solidFill>
              </a:rPr>
              <a:t>Yifan_Hu</a:t>
            </a: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445C88-6722-46B4-802D-65EC20B90AC8}"/>
              </a:ext>
            </a:extLst>
          </p:cNvPr>
          <p:cNvSpPr txBox="1"/>
          <p:nvPr/>
        </p:nvSpPr>
        <p:spPr>
          <a:xfrm>
            <a:off x="5198719" y="165117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Different Layouts</a:t>
            </a:r>
          </a:p>
        </p:txBody>
      </p:sp>
    </p:spTree>
    <p:extLst>
      <p:ext uri="{BB962C8B-B14F-4D97-AF65-F5344CB8AC3E}">
        <p14:creationId xmlns:p14="http://schemas.microsoft.com/office/powerpoint/2010/main" val="2863229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1383</Words>
  <Application>Microsoft Office PowerPoint</Application>
  <PresentationFormat>Widescreen</PresentationFormat>
  <Paragraphs>623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Pratyusha Kar</dc:creator>
  <cp:lastModifiedBy>Pratyusha Kar</cp:lastModifiedBy>
  <cp:revision>8</cp:revision>
  <dcterms:created xsi:type="dcterms:W3CDTF">2020-12-01T22:22:23Z</dcterms:created>
  <dcterms:modified xsi:type="dcterms:W3CDTF">2020-12-01T22:48:36Z</dcterms:modified>
</cp:coreProperties>
</file>